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77" r:id="rId8"/>
    <p:sldId id="278" r:id="rId9"/>
    <p:sldId id="258" r:id="rId10"/>
    <p:sldId id="260" r:id="rId11"/>
    <p:sldId id="261" r:id="rId12"/>
    <p:sldId id="262" r:id="rId13"/>
    <p:sldId id="259" r:id="rId14"/>
    <p:sldId id="268" r:id="rId15"/>
    <p:sldId id="269" r:id="rId16"/>
    <p:sldId id="280" r:id="rId17"/>
    <p:sldId id="270" r:id="rId18"/>
    <p:sldId id="279" r:id="rId19"/>
    <p:sldId id="271" r:id="rId20"/>
    <p:sldId id="272" r:id="rId21"/>
    <p:sldId id="281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8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7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85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02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5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93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71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06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46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06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08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95376-26E7-4C93-BAE1-4D58F9179268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9154-3F28-453F-9BB4-2E234A3EB9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2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61000"/>
                    </a14:imgEffect>
                    <a14:imgEffect>
                      <a14:sharpenSoften amount="-9000"/>
                    </a14:imgEffect>
                    <a14:imgEffect>
                      <a14:colorTemperature colorTemp="5600"/>
                    </a14:imgEffect>
                    <a14:imgEffect>
                      <a14:saturation sat="110000"/>
                    </a14:imgEffect>
                    <a14:imgEffect>
                      <a14:brightnessContrast bright="-2000" contrast="-17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99592" y="47667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1, 2 i 3 maja</a:t>
            </a:r>
            <a:endParaRPr lang="pl-PL" sz="9600" dirty="0">
              <a:latin typeface="Bahnschrift Light SemiCondensed" panose="020B0502040204020203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95695" y="5013176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Czyli słów kilka o majowych świętach</a:t>
            </a:r>
            <a:endParaRPr lang="pl-PL" sz="44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35575"/>
            <a:ext cx="24384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75111" y="4292461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Dzień Flagi Rzeczypospolitej Polskiej jest obecnie jednym z najmłodszych świąt państwowych, obchodzony jest w Polsce 2 maja.</a:t>
            </a:r>
          </a:p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Dzień Flagi ustanowił Sejm 20 lutego 2004 roku ustawą o zmianie ustawy o godle, barwach i hymnie Rzeczypospolitej Polskiej, którą Prezydent RP podpisał 16 marca 2004 roku.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9" y="404664"/>
            <a:ext cx="5506938" cy="36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8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35574"/>
            <a:ext cx="24384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655216" y="1052736"/>
            <a:ext cx="4100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Polskie barwy narodowe kształtowały się na przestrzeni wieków i mają jako jedne </a:t>
            </a:r>
            <a:br>
              <a:rPr lang="pl-PL" dirty="0" smtClean="0">
                <a:latin typeface="Bahnschrift Light SemiCondensed" panose="020B0502040204020203" pitchFamily="34" charset="0"/>
              </a:rPr>
            </a:br>
            <a:r>
              <a:rPr lang="pl-PL" dirty="0" smtClean="0">
                <a:latin typeface="Bahnschrift Light SemiCondensed" panose="020B0502040204020203" pitchFamily="34" charset="0"/>
              </a:rPr>
              <a:t>z nielicznych w świecie pochodzenie heraldyczne. Wywodzą się z barw herbu Królestwa Polskiego i herbu Wielkiego Księstwa Litewskiego. 7 lutego 1831 roku Sejm Królestwa Polskiego podjął specjalną ustawę dotyczącą barw polskiej flagi. 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465878" cy="514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35575"/>
            <a:ext cx="24384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139952" y="9087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W 1919 roku biel i czerwień uznano oficjalnie za barwy państwowe.</a:t>
            </a:r>
          </a:p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W symbolice polskiej flagi biel pochodzi od bieli orła, będącego godłem Polski, i bieli Pogoni - rycerza galopującego na koniu, będącego godłem Litwy. Oba te godła znajdują się na czerwonych tłach tarcz herbowych. Na fladze biel jest zawsze u góry, ponieważ w polskiej heraldyce ważniejszy jest kolor godła niż tła.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7433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" y="137920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3 maja</a:t>
            </a:r>
            <a:endParaRPr lang="pl-PL" sz="8000" dirty="0">
              <a:solidFill>
                <a:srgbClr val="C0000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585" y="3789040"/>
            <a:ext cx="9217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Rocznica uchwalenia Konstytucji 3 maja</a:t>
            </a:r>
            <a:endParaRPr lang="pl-PL" sz="80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62675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378904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Konstytucja 3 maja została uchwalona 3 maja 1791 roku. Była to ustawa regulująca ustrój prawny </a:t>
            </a:r>
            <a:r>
              <a:rPr lang="pl-PL" dirty="0" err="1" smtClean="0">
                <a:latin typeface="Bahnschrift Light SemiCondensed" panose="020B0502040204020203" pitchFamily="34" charset="0"/>
              </a:rPr>
              <a:t>Rzeczposopolitej</a:t>
            </a:r>
            <a:r>
              <a:rPr lang="pl-PL" dirty="0" smtClean="0">
                <a:latin typeface="Bahnschrift Light SemiCondensed" panose="020B0502040204020203" pitchFamily="34" charset="0"/>
              </a:rPr>
              <a:t> Obojga Narodów. Była to pierwsza w spisana </a:t>
            </a:r>
            <a:br>
              <a:rPr lang="pl-PL" dirty="0" smtClean="0">
                <a:latin typeface="Bahnschrift Light SemiCondensed" panose="020B0502040204020203" pitchFamily="34" charset="0"/>
              </a:rPr>
            </a:br>
            <a:r>
              <a:rPr lang="pl-PL" dirty="0" smtClean="0">
                <a:latin typeface="Bahnschrift Light SemiCondensed" panose="020B0502040204020203" pitchFamily="34" charset="0"/>
              </a:rPr>
              <a:t>w Europie nowoczesna konstytucja.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735"/>
            <a:ext cx="3168352" cy="491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049751" y="751968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Konstytucja zmieniła ustrój państwa na monarchię dziedziczną, znacząco ograniczyła demokrację szlachecką – odebrała prawo głosu </a:t>
            </a:r>
            <a:br>
              <a:rPr lang="pl-PL" dirty="0" smtClean="0">
                <a:latin typeface="Bahnschrift Light SemiCondensed" panose="020B0502040204020203" pitchFamily="34" charset="0"/>
              </a:rPr>
            </a:br>
            <a:r>
              <a:rPr lang="pl-PL" dirty="0" smtClean="0">
                <a:latin typeface="Bahnschrift Light SemiCondensed" panose="020B0502040204020203" pitchFamily="34" charset="0"/>
              </a:rPr>
              <a:t>i decyzji w sprawach państwa nieposiadającej ziemi szlachcie (gołocie), wprowadziła częściowe zrównanie praw osobistych mieszczan i szlachty oraz formalnie zniosła </a:t>
            </a:r>
            <a:r>
              <a:rPr lang="pl-PL" i="1" dirty="0" smtClean="0">
                <a:latin typeface="Bahnschrift Light SemiCondensed" panose="020B0502040204020203" pitchFamily="34" charset="0"/>
              </a:rPr>
              <a:t>liberum veto</a:t>
            </a:r>
            <a:endParaRPr lang="pl-PL" i="1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44457" y="4437112"/>
            <a:ext cx="714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Uchwalenie Konstytucji 3 maja wywołało niezadowolenie części polskiej szlachty, która doprowadziła do zawiązania konfederacji targowickiej.</a:t>
            </a:r>
          </a:p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Konfederacja targowicka jest symbolem zdrady narodu polskiego.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7" y="286892"/>
            <a:ext cx="5112568" cy="382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576" y="4464820"/>
            <a:ext cx="6461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Przyjęcie monarchicznej Konstytucji 3 maja spowodowało opozycję republikanów oraz sprowokowało wrogość Imperium Rosyjskiego, które od 1768 roku było protektorem Rzeczypospolitej i gwarantem nienaruszalności jej ustroju.. 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536504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4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836712"/>
            <a:ext cx="6929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…W wojnie w obronie konstytucji Polska, zdradzona przez swojego pruskiego sprzymierzeńca Fryderyka Wilhelma II, została pokonana przez wojska rosyjskie Katarzyny Wielkiej, wspierające konfederację targowicką . Po utracie niepodległości w 1795 roku przez 123 lata rozbiorów przypominała o walce o niepodległość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82533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5805264"/>
            <a:ext cx="42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Bahnschrift Light SemiCondensed" panose="020B0502040204020203" pitchFamily="34" charset="0"/>
              </a:rPr>
              <a:t>Talar konfederacji targowickiej wybity w 1793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93367" y="4437112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Konstytucja przestała w praktyce obowiązywać 24 lipca 1792 roku (w momencie przystąpienia króla Stanisława Augusta Poniatowskiego do konfederacji targowickiej) – czyli po nieco ponad 14 miesiącach, w ciągu których Sejm Czteroletni uchwalił szereg ustaw szczegółowych, będących rozwinięciem jej postanowień… 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2" y="284633"/>
            <a:ext cx="5760640" cy="39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1 maja</a:t>
            </a:r>
            <a:endParaRPr lang="pl-PL" sz="8000" dirty="0">
              <a:solidFill>
                <a:srgbClr val="C0000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3861048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Święto Pracy</a:t>
            </a:r>
            <a:endParaRPr lang="pl-PL" sz="80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422108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Bahnschrift Light SemiCondensed" panose="020B0502040204020203" pitchFamily="34" charset="0"/>
              </a:rPr>
              <a:t>…przestała natomiast być obowiązującym aktem prawnym 23 listopada 1793 roku. Sejm grodzieński uznał wtedy Sejm Czteroletni za niebyły i uchylił wszystkie ustanowione na nim akty prawne.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26469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1556404"/>
            <a:ext cx="8187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Dziękuję za uwagę </a:t>
            </a:r>
            <a:r>
              <a:rPr lang="pl-PL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anose="05000000000000000000" pitchFamily="2" charset="2"/>
              </a:rPr>
              <a:t></a:t>
            </a:r>
            <a:endParaRPr lang="pl-PL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516216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Joanna </a:t>
            </a:r>
            <a:r>
              <a:rPr lang="pl-PL" dirty="0" err="1" smtClean="0"/>
              <a:t>Plaskota</a:t>
            </a:r>
            <a:r>
              <a:rPr lang="pl-PL" dirty="0" smtClean="0"/>
              <a:t> kl. 7a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89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6377" y="116244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https://opolelubelskie.pl/sites/default/files/article/flaga_rp.jpg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65920" y="159504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https://blog-n-roll.pl/sites/default/files/a%20osiem%20godzin%201-maja-10.jpg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45170" y="2043514"/>
            <a:ext cx="9429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https://democracyjournal.org/wp-content/uploads/2016/11/HaymarketRiot-Harpers.jpg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15679" y="3199121"/>
            <a:ext cx="8133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https://www.tapeciarnia.pl/tapety/normalne/189045_biale_czerwone_tulipany.jpg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15679" y="2636912"/>
            <a:ext cx="421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https://pl.wikipedia.org/wiki/Święto_Pracy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30838" y="3622110"/>
            <a:ext cx="888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https://historiamniejznanaizapomniana.files.wordpress.com/2016/05/the-trial_of_the_anarchists_in_chicago_1.jpg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15679" y="4427820"/>
            <a:ext cx="831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https://www.gazetainformator.pl/wp-content/uploads/2014/04/praca.jpg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65208" y="4864077"/>
            <a:ext cx="8853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https://dzieje.pl/sites/default/files/styles/open_article_750x0_/public/201204/pps.jpg?itok=G188ZfXv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39552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25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8396" y="260647"/>
            <a:ext cx="8712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https://dpt.ppstatic.pl/kadry/k/r/1/5b/f8/5afabf529df69_o,size,1088x550,opt,w,q,71,h,88630e.jpg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8396" y="978898"/>
            <a:ext cx="8856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https://upload.wikimedia.org/wikipedia/commons/thumb/5/5f/Constitution_of_the_3rd_May_1791_-_print_in_Warszawa_-_Michal_Groll_-_1791_AD.jpg/154px-Constitution_of_the_3rd_May_1791_-_print_in_Warszawa_-_Michal_Groll_-_1791_AD.jpg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958" y="206032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https://upload.wikimedia.org/wikipedia/commons/thumb/f/f9/PolishRuswar1792.PNG/266px-PolishRuswar1792.PNG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79958" y="2868445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https://pl.wikipedia.org/wiki/Konstytucja_3_maja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78396" y="35027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https://upload.wikimedia.org/wikipedia/commons/thumb/4/4b/Taler_of_Targowica_Confederation_1793.PNG/166px-Taler_of_Targowica_Confederation_1793.PNG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78396" y="4293095"/>
            <a:ext cx="8509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https://upload.wikimedia.org/wikipedia/commons/thumb/6/6b/Norblin_Hanging_of_traitors_in_effigie.png/266px-Norblin_Hanging_of_traitors_in_effigie.png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32656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https://i.wpimg.pl/0/460x314/d.wpimg.pl/1883458937--1793350191/sejm-wielki-sejm.jpeg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5593" y="1124744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upload.wikimedia.org/wikipedia/commons/thumb/e/ef/Horadnia%2C_Novy_zamak._%D0%93%D0%BE%D1%80%D0%B0%D0%B4%D0%BD%D1%8F%2C_%D0%9D%D0%BE%D0%B2%D1%8B_%D0%B7%D0%B0%D0%BC%D0%B0%D0%BA_%28XVIII%29.jpg/464px-Horadnia%2C_Novy_zamak._%D0%93%D0%BE%D1%80%D0%B0%D0%B4%D0%BD%D1%8F%2C_%D0%9D%D0%BE%D0%B2%D1%8B_%D0%B7%D0%B0%D0%BC%D0%B0%D0%BA_%28XVIII%29.jpg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81366" y="3108252"/>
            <a:ext cx="7603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https://sciaga.pl/tekst/70269-71-dzien_flagi_rp_2_maja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81366" y="3717032"/>
            <a:ext cx="8323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https://upload.wikimedia.org/wikipedia/commons/thumb/0/02/Lob_Rech_Pospolita.svg/800px-Lob_Rech_Pospolita.svg.png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05626" y="4509120"/>
            <a:ext cx="8442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https://2.allegroimg.com/s512/0389a9/deb228494c2aae3dd6270a25c772/GODLO-POLSKI-URZEDOWE-ORZEL-HERB-PLAKAT-30x40-cm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8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88640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latin typeface="Bahnschrift Light SemiCondensed" panose="020B0502040204020203" pitchFamily="34" charset="0"/>
              </a:rPr>
              <a:t>Skąd się właściwie wzięło Święto Pracy? </a:t>
            </a:r>
          </a:p>
          <a:p>
            <a:r>
              <a:rPr lang="pl-PL" sz="9600" dirty="0" smtClean="0">
                <a:latin typeface="Bahnschrift Light SemiCondensed" panose="020B0502040204020203" pitchFamily="34" charset="0"/>
              </a:rPr>
              <a:t>Otóż…</a:t>
            </a:r>
            <a:endParaRPr lang="pl-PL" sz="96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7" y="404664"/>
            <a:ext cx="5832648" cy="412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68047" y="4797152"/>
            <a:ext cx="6521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…robotnicy nie byli zadowoleni ze swoich warunków pracy.  Nie podobało im się głównie to, że pracowali po 12 godzin dziennie za niewielkie wynagrodzenie. Chcieli pracować 8 godzin i mieć czas na odpoczynek. Dlatego…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83" y="188640"/>
            <a:ext cx="5760643" cy="399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27584" y="443711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…3 maja na placu </a:t>
            </a:r>
            <a:r>
              <a:rPr lang="pl-PL" dirty="0" err="1" smtClean="0">
                <a:latin typeface="Bahnschrift Light SemiCondensed" panose="020B0502040204020203" pitchFamily="34" charset="0"/>
              </a:rPr>
              <a:t>Haymarket</a:t>
            </a:r>
            <a:r>
              <a:rPr lang="pl-PL" dirty="0" smtClean="0">
                <a:latin typeface="Bahnschrift Light SemiCondensed" panose="020B0502040204020203" pitchFamily="34" charset="0"/>
              </a:rPr>
              <a:t> w Chicago został zorganizowany wiec. Wszystko szło dobrze aż do do momentu, w którym policjanci zaatakowali demonstrantów. Podczas wydarzenia zginał jeden funkcjonariusz i wielu robotników. 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2145" r="2622" b="5636"/>
          <a:stretch/>
        </p:blipFill>
        <p:spPr bwMode="auto">
          <a:xfrm>
            <a:off x="755576" y="404664"/>
            <a:ext cx="5929746" cy="439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3528" y="5085183"/>
            <a:ext cx="718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21 czerwca 1887 roku rozpoczął się proces, w którym siedmiu demonstrantów zostało skazanych na śmierć za zgon policjanta. 11 listopada tego samego roku część z nich została powieszona, a jeden popełnił samobójstwo w swojej celi dzień wcześniej.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7212" y="5011007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Bahnschrift Light SemiCondensed" panose="020B0502040204020203" pitchFamily="34" charset="0"/>
              </a:rPr>
              <a:t>W</a:t>
            </a:r>
            <a:r>
              <a:rPr lang="pl-PL" dirty="0" smtClean="0">
                <a:latin typeface="Bahnschrift Light SemiCondensed" panose="020B0502040204020203" pitchFamily="34" charset="0"/>
              </a:rPr>
              <a:t> 1889 II Międzynarodówka uznała dzień 1 maja Świętem Pracy. Chciano w ten sposób docenić oddanie dla sprawy licznych ofiar, jakie w wyniku tych zajść poniósł ruch robotniczy. 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096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36012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Bahnschrift Light SemiCondensed" panose="020B0502040204020203" pitchFamily="34" charset="0"/>
              </a:rPr>
              <a:t>W Polsce Święto Pracy zaczęło być obchodzone od roku 1890 wbrew woli zaborców. organizowały je głównie Polska Partia Socjalistyczna, Socjaldemokracja Królestwa Polskiego i Litwy oraz Bund. Pochody były często atakowane przez policję oraz nacjonalistycznych bojówkarzy, dochodziło do morderstw działaczy klasowych związków zawodowych </a:t>
            </a:r>
            <a:br>
              <a:rPr lang="pl-PL" dirty="0" smtClean="0">
                <a:latin typeface="Bahnschrift Light SemiCondensed" panose="020B0502040204020203" pitchFamily="34" charset="0"/>
              </a:rPr>
            </a:br>
            <a:r>
              <a:rPr lang="pl-PL" dirty="0" smtClean="0">
                <a:latin typeface="Bahnschrift Light SemiCondensed" panose="020B0502040204020203" pitchFamily="34" charset="0"/>
              </a:rPr>
              <a:t>i partii lewicowych.</a:t>
            </a:r>
            <a:endParaRPr lang="pl-PL" dirty="0">
              <a:latin typeface="Bahnschrift Light SemiCondensed" panose="020B0502040204020203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58326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8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31280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2 maja</a:t>
            </a:r>
            <a:endParaRPr lang="pl-PL" sz="8000" dirty="0">
              <a:solidFill>
                <a:srgbClr val="C0000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39330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Święto Flagi</a:t>
            </a:r>
            <a:endParaRPr lang="pl-PL" sz="80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675</Words>
  <Application>Microsoft Office PowerPoint</Application>
  <PresentationFormat>Pokaz na ekranie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komserwis1@gmail.com</cp:lastModifiedBy>
  <cp:revision>19</cp:revision>
  <dcterms:created xsi:type="dcterms:W3CDTF">2020-04-29T17:19:00Z</dcterms:created>
  <dcterms:modified xsi:type="dcterms:W3CDTF">2020-04-30T08:04:25Z</dcterms:modified>
</cp:coreProperties>
</file>