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2" r:id="rId4"/>
    <p:sldId id="258" r:id="rId5"/>
    <p:sldId id="269" r:id="rId6"/>
    <p:sldId id="259" r:id="rId7"/>
    <p:sldId id="268" r:id="rId8"/>
    <p:sldId id="260" r:id="rId9"/>
    <p:sldId id="263" r:id="rId10"/>
    <p:sldId id="264" r:id="rId11"/>
    <p:sldId id="271" r:id="rId12"/>
    <p:sldId id="265" r:id="rId13"/>
    <p:sldId id="266" r:id="rId14"/>
    <p:sldId id="270" r:id="rId15"/>
    <p:sldId id="272" r:id="rId16"/>
    <p:sldId id="267" r:id="rId17"/>
    <p:sldId id="273" r:id="rId18"/>
    <p:sldId id="274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A644C-8430-476C-99E1-DB0C2E730569}" type="datetimeFigureOut">
              <a:rPr lang="pl-PL" smtClean="0"/>
              <a:pPr/>
              <a:t>2020-04-14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201E1-DA98-40ED-8C47-15E81D546AB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A644C-8430-476C-99E1-DB0C2E730569}" type="datetimeFigureOut">
              <a:rPr lang="pl-PL" smtClean="0"/>
              <a:pPr/>
              <a:t>2020-04-14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201E1-DA98-40ED-8C47-15E81D546AB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A644C-8430-476C-99E1-DB0C2E730569}" type="datetimeFigureOut">
              <a:rPr lang="pl-PL" smtClean="0"/>
              <a:pPr/>
              <a:t>2020-04-14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201E1-DA98-40ED-8C47-15E81D546AB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A644C-8430-476C-99E1-DB0C2E730569}" type="datetimeFigureOut">
              <a:rPr lang="pl-PL" smtClean="0"/>
              <a:pPr/>
              <a:t>2020-04-14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201E1-DA98-40ED-8C47-15E81D546AB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A644C-8430-476C-99E1-DB0C2E730569}" type="datetimeFigureOut">
              <a:rPr lang="pl-PL" smtClean="0"/>
              <a:pPr/>
              <a:t>2020-04-14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201E1-DA98-40ED-8C47-15E81D546AB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A644C-8430-476C-99E1-DB0C2E730569}" type="datetimeFigureOut">
              <a:rPr lang="pl-PL" smtClean="0"/>
              <a:pPr/>
              <a:t>2020-04-14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201E1-DA98-40ED-8C47-15E81D546AB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A644C-8430-476C-99E1-DB0C2E730569}" type="datetimeFigureOut">
              <a:rPr lang="pl-PL" smtClean="0"/>
              <a:pPr/>
              <a:t>2020-04-14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201E1-DA98-40ED-8C47-15E81D546AB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A644C-8430-476C-99E1-DB0C2E730569}" type="datetimeFigureOut">
              <a:rPr lang="pl-PL" smtClean="0"/>
              <a:pPr/>
              <a:t>2020-04-14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201E1-DA98-40ED-8C47-15E81D546AB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A644C-8430-476C-99E1-DB0C2E730569}" type="datetimeFigureOut">
              <a:rPr lang="pl-PL" smtClean="0"/>
              <a:pPr/>
              <a:t>2020-04-14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201E1-DA98-40ED-8C47-15E81D546AB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A644C-8430-476C-99E1-DB0C2E730569}" type="datetimeFigureOut">
              <a:rPr lang="pl-PL" smtClean="0"/>
              <a:pPr/>
              <a:t>2020-04-14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201E1-DA98-40ED-8C47-15E81D546AB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A644C-8430-476C-99E1-DB0C2E730569}" type="datetimeFigureOut">
              <a:rPr lang="pl-PL" smtClean="0"/>
              <a:pPr/>
              <a:t>2020-04-14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201E1-DA98-40ED-8C47-15E81D546AB1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83A644C-8430-476C-99E1-DB0C2E730569}" type="datetimeFigureOut">
              <a:rPr lang="pl-PL" smtClean="0"/>
              <a:pPr/>
              <a:t>2020-04-14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43201E1-DA98-40ED-8C47-15E81D546AB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sz="5400" b="1" dirty="0" smtClean="0">
                <a:solidFill>
                  <a:srgbClr val="FF0000"/>
                </a:solidFill>
              </a:rPr>
              <a:t>TADEUSZ KOŚCIUSZKO</a:t>
            </a:r>
            <a:endParaRPr lang="pl-PL" sz="5400" b="1" dirty="0">
              <a:solidFill>
                <a:srgbClr val="FF000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tx1"/>
                </a:solidFill>
              </a:rPr>
              <a:t>Autor : Jakub Krajewski </a:t>
            </a:r>
          </a:p>
          <a:p>
            <a:r>
              <a:rPr lang="pl-PL" b="1" dirty="0" smtClean="0">
                <a:solidFill>
                  <a:schemeClr val="tx1"/>
                </a:solidFill>
              </a:rPr>
              <a:t>klasa VI a</a:t>
            </a:r>
            <a:endParaRPr lang="pl-P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6734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125113" cy="924475"/>
          </a:xfrm>
          <a:noFill/>
          <a:ln>
            <a:noFill/>
          </a:ln>
        </p:spPr>
        <p:txBody>
          <a:bodyPr/>
          <a:lstStyle/>
          <a:p>
            <a:pPr algn="ctr"/>
            <a:r>
              <a:rPr lang="pl-PL" sz="2800" b="1" dirty="0" smtClean="0">
                <a:solidFill>
                  <a:srgbClr val="FF0000"/>
                </a:solidFill>
              </a:rPr>
              <a:t>Udział w wojnie o niepodległość Stanów Zjednoczonych</a:t>
            </a:r>
            <a:endParaRPr lang="pl-PL" sz="2800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1400" b="1" dirty="0" smtClean="0"/>
              <a:t> </a:t>
            </a:r>
            <a:r>
              <a:rPr lang="pl-PL" b="1" dirty="0">
                <a:solidFill>
                  <a:schemeClr val="tx1"/>
                </a:solidFill>
              </a:rPr>
              <a:t>Rozgłos przyniósł mu wkład jego prac fortyfikacyjnych do amerykańskiego zwycięstwa w </a:t>
            </a:r>
            <a:r>
              <a:rPr lang="pl-PL" b="1" dirty="0">
                <a:solidFill>
                  <a:srgbClr val="0070C0"/>
                </a:solidFill>
              </a:rPr>
              <a:t>bitwie pod Saratogą</a:t>
            </a:r>
            <a:r>
              <a:rPr lang="pl-PL" b="1" dirty="0">
                <a:solidFill>
                  <a:schemeClr val="tx1"/>
                </a:solidFill>
              </a:rPr>
              <a:t>. Wyrazem uznania dla jego umiejętności inżynierskich było powierzenie mu budowy silnej twierdzy </a:t>
            </a:r>
            <a:r>
              <a:rPr lang="pl-PL" b="1" dirty="0">
                <a:solidFill>
                  <a:srgbClr val="0070C0"/>
                </a:solidFill>
              </a:rPr>
              <a:t>West Point </a:t>
            </a:r>
            <a:r>
              <a:rPr lang="pl-PL" b="1" dirty="0">
                <a:solidFill>
                  <a:schemeClr val="tx1"/>
                </a:solidFill>
              </a:rPr>
              <a:t>nad rzeką Hudson. Decyzję taką poparł naczelny wódz armii amerykańskiej, </a:t>
            </a:r>
            <a:r>
              <a:rPr lang="pl-PL" b="1" dirty="0">
                <a:solidFill>
                  <a:srgbClr val="0070C0"/>
                </a:solidFill>
              </a:rPr>
              <a:t>Jerzy Waszyngton</a:t>
            </a:r>
            <a:r>
              <a:rPr lang="pl-PL" b="1" dirty="0">
                <a:solidFill>
                  <a:schemeClr val="tx1"/>
                </a:solidFill>
              </a:rPr>
              <a:t>. W uznaniu zasług, Tadeusz Kościuszko uchwałą Kongresu awansowany został </a:t>
            </a:r>
            <a:r>
              <a:rPr lang="pl-PL" b="1" dirty="0">
                <a:solidFill>
                  <a:srgbClr val="FF0000"/>
                </a:solidFill>
              </a:rPr>
              <a:t>13 października 1783 </a:t>
            </a:r>
            <a:r>
              <a:rPr lang="pl-PL" b="1" dirty="0">
                <a:solidFill>
                  <a:schemeClr val="tx1"/>
                </a:solidFill>
              </a:rPr>
              <a:t>na </a:t>
            </a:r>
            <a:r>
              <a:rPr lang="pl-PL" b="1" dirty="0">
                <a:solidFill>
                  <a:srgbClr val="FF0000"/>
                </a:solidFill>
              </a:rPr>
              <a:t>generała brygady armii amerykańskiej.</a:t>
            </a:r>
            <a:r>
              <a:rPr lang="pl-PL" b="1" dirty="0">
                <a:solidFill>
                  <a:schemeClr val="tx1"/>
                </a:solidFill>
              </a:rPr>
              <a:t> Otrzymał też specjalne podziękowanie, nadanie gruntu (około 250 ha) oraz znaczną sumę pieniędzy, która miała być wypłacona w terminie późniejszym, w rocznych ratach. Kiedy Kongres wypłacił mu zaległe pobory w 1798, mimo trudnej sytuacji finansowej natychmiast przeznaczył te pieniądze na wykupienie wolności i kształcenie Murzynów.</a:t>
            </a:r>
          </a:p>
        </p:txBody>
      </p:sp>
    </p:spTree>
    <p:extLst>
      <p:ext uri="{BB962C8B-B14F-4D97-AF65-F5344CB8AC3E}">
        <p14:creationId xmlns:p14="http://schemas.microsoft.com/office/powerpoint/2010/main" xmlns="" val="289319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1" y="471971"/>
            <a:ext cx="7416824" cy="609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01515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125113" cy="1284515"/>
          </a:xfrm>
          <a:noFill/>
          <a:ln>
            <a:noFill/>
          </a:ln>
        </p:spPr>
        <p:txBody>
          <a:bodyPr/>
          <a:lstStyle/>
          <a:p>
            <a:pPr algn="ctr"/>
            <a:r>
              <a:rPr lang="pl-PL" sz="4400" b="1" dirty="0" smtClean="0">
                <a:solidFill>
                  <a:srgbClr val="FF0000"/>
                </a:solidFill>
              </a:rPr>
              <a:t>Insurekcja kościuszkowska</a:t>
            </a:r>
            <a:endParaRPr lang="pl-PL" sz="4400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3608" y="2132856"/>
            <a:ext cx="7125112" cy="405143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2000" b="1" dirty="0" smtClean="0">
                <a:solidFill>
                  <a:schemeClr val="tx1"/>
                </a:solidFill>
              </a:rPr>
              <a:t>Po pobycie w Ameryce wrócił do Polski </a:t>
            </a:r>
            <a:r>
              <a:rPr lang="pl-PL" sz="2000" b="1" dirty="0" smtClean="0">
                <a:solidFill>
                  <a:srgbClr val="FF0000"/>
                </a:solidFill>
              </a:rPr>
              <a:t>w 1784 </a:t>
            </a:r>
            <a:r>
              <a:rPr lang="pl-PL" sz="2000" b="1" dirty="0" smtClean="0">
                <a:solidFill>
                  <a:schemeClr val="tx1"/>
                </a:solidFill>
              </a:rPr>
              <a:t>. Był jednak do zmuszony do emigracji politycznej. Wrócił </a:t>
            </a:r>
            <a:r>
              <a:rPr lang="pl-PL" sz="2000" b="1" dirty="0">
                <a:solidFill>
                  <a:schemeClr val="tx1"/>
                </a:solidFill>
              </a:rPr>
              <a:t>jednak ponownie w roku </a:t>
            </a:r>
            <a:r>
              <a:rPr lang="pl-PL" sz="2000" b="1" dirty="0">
                <a:solidFill>
                  <a:srgbClr val="FF0000"/>
                </a:solidFill>
              </a:rPr>
              <a:t>1793</a:t>
            </a:r>
            <a:r>
              <a:rPr lang="pl-PL" sz="2000" b="1" dirty="0">
                <a:solidFill>
                  <a:schemeClr val="tx1"/>
                </a:solidFill>
              </a:rPr>
              <a:t>. </a:t>
            </a:r>
            <a:r>
              <a:rPr lang="pl-PL" sz="2000" b="1" dirty="0">
                <a:solidFill>
                  <a:srgbClr val="FF0000"/>
                </a:solidFill>
              </a:rPr>
              <a:t>24 marca 1794 </a:t>
            </a:r>
            <a:r>
              <a:rPr lang="pl-PL" sz="2000" b="1" dirty="0">
                <a:solidFill>
                  <a:schemeClr val="tx1"/>
                </a:solidFill>
              </a:rPr>
              <a:t>na rynku krakowskim złożył narodowi uroczystą przysięgę i objął formalnie przywództwo insurekcji jako </a:t>
            </a:r>
            <a:r>
              <a:rPr lang="pl-PL" sz="2000" b="1" dirty="0">
                <a:solidFill>
                  <a:srgbClr val="0070C0"/>
                </a:solidFill>
              </a:rPr>
              <a:t>Najwyższy Naczelnik Siły Zbrojnej Narodowej. </a:t>
            </a:r>
            <a:r>
              <a:rPr lang="pl-PL" sz="2000" b="1" dirty="0">
                <a:solidFill>
                  <a:schemeClr val="tx1"/>
                </a:solidFill>
              </a:rPr>
              <a:t>W czasie powstania Kościuszko zreformował armię polską, wprowadzając w niej kilka innowacji. Przypisuje mu się autorstwo pomysłu tworzenia jednostek ruchomej milicji chłopskiej – </a:t>
            </a:r>
            <a:r>
              <a:rPr lang="pl-PL" sz="2000" b="1" dirty="0" smtClean="0">
                <a:solidFill>
                  <a:schemeClr val="tx1"/>
                </a:solidFill>
              </a:rPr>
              <a:t>kosynierów, </a:t>
            </a:r>
            <a:r>
              <a:rPr lang="pl-PL" sz="2000" b="1" dirty="0">
                <a:solidFill>
                  <a:schemeClr val="tx1"/>
                </a:solidFill>
              </a:rPr>
              <a:t>a także utworzenie pierwszych oddziałów strzelców celnych prekursorów snajperów. </a:t>
            </a:r>
          </a:p>
        </p:txBody>
      </p:sp>
    </p:spTree>
    <p:extLst>
      <p:ext uri="{BB962C8B-B14F-4D97-AF65-F5344CB8AC3E}">
        <p14:creationId xmlns:p14="http://schemas.microsoft.com/office/powerpoint/2010/main" xmlns="" val="10429763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3019" y="332656"/>
            <a:ext cx="7125113" cy="924475"/>
          </a:xfrm>
          <a:noFill/>
          <a:ln>
            <a:noFill/>
          </a:ln>
        </p:spPr>
        <p:txBody>
          <a:bodyPr/>
          <a:lstStyle/>
          <a:p>
            <a:pPr algn="ctr"/>
            <a:r>
              <a:rPr lang="pl-PL" sz="4400" b="1" dirty="0" smtClean="0">
                <a:solidFill>
                  <a:srgbClr val="FF0000"/>
                </a:solidFill>
              </a:rPr>
              <a:t>Przysięga Kościuszki</a:t>
            </a:r>
            <a:endParaRPr lang="pl-PL" sz="4400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9592" y="4581128"/>
            <a:ext cx="7125112" cy="2035213"/>
          </a:xfrm>
        </p:spPr>
        <p:txBody>
          <a:bodyPr/>
          <a:lstStyle/>
          <a:p>
            <a:pPr marL="0" indent="0" algn="ctr">
              <a:buNone/>
            </a:pPr>
            <a:r>
              <a:rPr lang="pl-PL" b="1" i="1" dirty="0" smtClean="0">
                <a:solidFill>
                  <a:srgbClr val="FF0000"/>
                </a:solidFill>
              </a:rPr>
              <a:t>„Ja</a:t>
            </a:r>
            <a:r>
              <a:rPr lang="pl-PL" b="1" i="1" dirty="0">
                <a:solidFill>
                  <a:srgbClr val="FF0000"/>
                </a:solidFill>
              </a:rPr>
              <a:t>, Tadeusz Kościuszko, przysięgam w obliczu Boga całemu Narodowi Polskiemu, iż powierzonej mi władzy na niczyj prywatny ucisk nie użyję, lecz jedynie jej dla obrony całości granic, odzyskania samowładności Narodu i ugruntowania powszechnej wolności używać będę. Tak mi Panie Boże dopomóż i niewinna męka Syna Jego</a:t>
            </a:r>
            <a:r>
              <a:rPr lang="pl-PL" b="1" i="1" dirty="0" smtClean="0">
                <a:solidFill>
                  <a:srgbClr val="FF0000"/>
                </a:solidFill>
              </a:rPr>
              <a:t>.”</a:t>
            </a:r>
            <a:endParaRPr lang="pl-PL" b="1" i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620000" cy="30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07977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b="1" dirty="0" smtClean="0">
                <a:solidFill>
                  <a:srgbClr val="FF0000"/>
                </a:solidFill>
              </a:rPr>
              <a:t>Bitwa pod Racławicami</a:t>
            </a:r>
            <a:endParaRPr lang="pl-PL" sz="4000" b="1" dirty="0">
              <a:solidFill>
                <a:srgbClr val="FF0000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l-PL" b="1" dirty="0" smtClean="0">
                <a:solidFill>
                  <a:schemeClr val="tx1"/>
                </a:solidFill>
              </a:rPr>
              <a:t> Zbrojne </a:t>
            </a:r>
            <a:r>
              <a:rPr lang="pl-PL" b="1" dirty="0">
                <a:solidFill>
                  <a:schemeClr val="tx1"/>
                </a:solidFill>
              </a:rPr>
              <a:t>starcie wojsk polskich, pod dowództwem naczelnika </a:t>
            </a:r>
            <a:r>
              <a:rPr lang="pl-PL" b="1" dirty="0" smtClean="0">
                <a:solidFill>
                  <a:srgbClr val="FF0000"/>
                </a:solidFill>
              </a:rPr>
              <a:t>Tadeusza Kościuszki</a:t>
            </a:r>
            <a:r>
              <a:rPr lang="pl-PL" b="1" dirty="0" smtClean="0">
                <a:solidFill>
                  <a:schemeClr val="tx1"/>
                </a:solidFill>
              </a:rPr>
              <a:t> </a:t>
            </a:r>
            <a:r>
              <a:rPr lang="pl-PL" b="1" dirty="0">
                <a:solidFill>
                  <a:schemeClr val="tx1"/>
                </a:solidFill>
              </a:rPr>
              <a:t>z wojskami </a:t>
            </a:r>
            <a:r>
              <a:rPr lang="pl-PL" b="1" dirty="0">
                <a:solidFill>
                  <a:srgbClr val="FF0000"/>
                </a:solidFill>
              </a:rPr>
              <a:t>rosyjskimi</a:t>
            </a:r>
            <a:r>
              <a:rPr lang="pl-PL" b="1" dirty="0">
                <a:solidFill>
                  <a:schemeClr val="tx1"/>
                </a:solidFill>
              </a:rPr>
              <a:t>, pod dowództwem generała majora Aleksandra </a:t>
            </a:r>
            <a:r>
              <a:rPr lang="pl-PL" b="1" dirty="0" err="1">
                <a:solidFill>
                  <a:schemeClr val="tx1"/>
                </a:solidFill>
              </a:rPr>
              <a:t>Tormasowa</a:t>
            </a:r>
            <a:r>
              <a:rPr lang="pl-PL" b="1" dirty="0">
                <a:solidFill>
                  <a:schemeClr val="tx1"/>
                </a:solidFill>
              </a:rPr>
              <a:t>. Bitwa miała miejsce </a:t>
            </a:r>
            <a:r>
              <a:rPr lang="pl-PL" b="1" dirty="0">
                <a:solidFill>
                  <a:srgbClr val="FF0000"/>
                </a:solidFill>
              </a:rPr>
              <a:t>4 kwietnia 1794</a:t>
            </a:r>
            <a:r>
              <a:rPr lang="pl-PL" b="1" dirty="0">
                <a:solidFill>
                  <a:schemeClr val="tx1"/>
                </a:solidFill>
              </a:rPr>
              <a:t>, w czasie insurekcji kościuszkowskiej, pod </a:t>
            </a:r>
            <a:r>
              <a:rPr lang="pl-PL" b="1" dirty="0" smtClean="0">
                <a:solidFill>
                  <a:schemeClr val="tx1"/>
                </a:solidFill>
              </a:rPr>
              <a:t>wsią </a:t>
            </a:r>
            <a:r>
              <a:rPr lang="pl-PL" b="1" dirty="0" smtClean="0">
                <a:solidFill>
                  <a:srgbClr val="FF0000"/>
                </a:solidFill>
              </a:rPr>
              <a:t>Racławice</a:t>
            </a:r>
            <a:r>
              <a:rPr lang="pl-PL" b="1" dirty="0">
                <a:solidFill>
                  <a:schemeClr val="tx1"/>
                </a:solidFill>
              </a:rPr>
              <a:t>, znajdującą się obecnie w powiecie miechowskim, w województwie małopolskim</a:t>
            </a:r>
            <a:r>
              <a:rPr lang="pl-PL" dirty="0"/>
              <a:t>. 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62488" y="1772816"/>
            <a:ext cx="3941960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ymbol zastępczy tekstu 3"/>
          <p:cNvSpPr>
            <a:spLocks noGrp="1"/>
          </p:cNvSpPr>
          <p:nvPr>
            <p:ph type="body" idx="4294967295"/>
          </p:nvPr>
        </p:nvSpPr>
        <p:spPr>
          <a:xfrm>
            <a:off x="0" y="1812925"/>
            <a:ext cx="3146425" cy="5762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8" name="Nawias klamrowy zamykający 7"/>
          <p:cNvSpPr/>
          <p:nvPr/>
        </p:nvSpPr>
        <p:spPr>
          <a:xfrm>
            <a:off x="6300192" y="2348880"/>
            <a:ext cx="72008" cy="64807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4554786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600" b="1" dirty="0" smtClean="0">
                <a:solidFill>
                  <a:srgbClr val="FF0000"/>
                </a:solidFill>
              </a:rPr>
              <a:t>Bitwa pod Maciejowicami</a:t>
            </a:r>
            <a:endParaRPr lang="pl-PL" sz="3600" b="1" dirty="0">
              <a:solidFill>
                <a:srgbClr val="FF0000"/>
              </a:solidFill>
            </a:endParaRPr>
          </a:p>
        </p:txBody>
      </p:sp>
      <p:sp>
        <p:nvSpPr>
          <p:cNvPr id="8" name="Symbol zastępczy zawartości 7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l-PL" b="1" dirty="0">
                <a:solidFill>
                  <a:srgbClr val="FF0000"/>
                </a:solidFill>
              </a:rPr>
              <a:t>Bitwa pod Maciejowicami</a:t>
            </a:r>
            <a:r>
              <a:rPr lang="pl-PL" b="1" dirty="0"/>
              <a:t>, </a:t>
            </a:r>
            <a:r>
              <a:rPr lang="pl-PL" b="1" dirty="0">
                <a:solidFill>
                  <a:schemeClr val="tx1"/>
                </a:solidFill>
              </a:rPr>
              <a:t>stoczona </a:t>
            </a:r>
            <a:r>
              <a:rPr lang="pl-PL" b="1" dirty="0">
                <a:solidFill>
                  <a:srgbClr val="FF0000"/>
                </a:solidFill>
              </a:rPr>
              <a:t>10 października 1794 </a:t>
            </a:r>
            <a:r>
              <a:rPr lang="pl-PL" b="1" dirty="0">
                <a:solidFill>
                  <a:schemeClr val="tx1"/>
                </a:solidFill>
              </a:rPr>
              <a:t>pod </a:t>
            </a:r>
            <a:r>
              <a:rPr lang="pl-PL" b="1" dirty="0" smtClean="0">
                <a:solidFill>
                  <a:schemeClr val="tx1"/>
                </a:solidFill>
              </a:rPr>
              <a:t>Maciejowicami </a:t>
            </a:r>
            <a:r>
              <a:rPr lang="pl-PL" b="1" dirty="0">
                <a:solidFill>
                  <a:schemeClr val="tx1"/>
                </a:solidFill>
              </a:rPr>
              <a:t>pomiędzy wojskami </a:t>
            </a:r>
            <a:r>
              <a:rPr lang="pl-PL" b="1" dirty="0" smtClean="0">
                <a:solidFill>
                  <a:schemeClr val="tx1"/>
                </a:solidFill>
              </a:rPr>
              <a:t>polskimi dowodzonymi </a:t>
            </a:r>
            <a:r>
              <a:rPr lang="pl-PL" b="1" dirty="0">
                <a:solidFill>
                  <a:schemeClr val="tx1"/>
                </a:solidFill>
              </a:rPr>
              <a:t>przez</a:t>
            </a:r>
            <a:r>
              <a:rPr lang="pl-PL" b="1" dirty="0"/>
              <a:t> </a:t>
            </a:r>
            <a:r>
              <a:rPr lang="pl-PL" b="1" dirty="0">
                <a:solidFill>
                  <a:srgbClr val="0070C0"/>
                </a:solidFill>
              </a:rPr>
              <a:t>gen. Tadeusza </a:t>
            </a:r>
            <a:r>
              <a:rPr lang="pl-PL" b="1" dirty="0" smtClean="0">
                <a:solidFill>
                  <a:srgbClr val="0070C0"/>
                </a:solidFill>
              </a:rPr>
              <a:t>Kościuszkę</a:t>
            </a:r>
            <a:r>
              <a:rPr lang="pl-PL" b="1" dirty="0" smtClean="0">
                <a:solidFill>
                  <a:schemeClr val="tx1"/>
                </a:solidFill>
              </a:rPr>
              <a:t>(naczelnika </a:t>
            </a:r>
            <a:r>
              <a:rPr lang="pl-PL" b="1" dirty="0">
                <a:solidFill>
                  <a:schemeClr val="tx1"/>
                </a:solidFill>
              </a:rPr>
              <a:t>insurekcji) a wojskami rosyjskimi pod dowództwem</a:t>
            </a:r>
            <a:r>
              <a:rPr lang="pl-PL" b="1" dirty="0"/>
              <a:t> </a:t>
            </a:r>
            <a:r>
              <a:rPr lang="pl-PL" b="1" dirty="0">
                <a:solidFill>
                  <a:srgbClr val="0070C0"/>
                </a:solidFill>
              </a:rPr>
              <a:t>gen. Fiodora </a:t>
            </a:r>
            <a:r>
              <a:rPr lang="pl-PL" b="1" dirty="0" err="1">
                <a:solidFill>
                  <a:srgbClr val="0070C0"/>
                </a:solidFill>
              </a:rPr>
              <a:t>Denisowa</a:t>
            </a:r>
            <a:r>
              <a:rPr lang="pl-PL" b="1" dirty="0">
                <a:solidFill>
                  <a:srgbClr val="0070C0"/>
                </a:solidFill>
              </a:rPr>
              <a:t> i Iwana </a:t>
            </a:r>
            <a:r>
              <a:rPr lang="pl-PL" b="1" dirty="0" err="1">
                <a:solidFill>
                  <a:srgbClr val="0070C0"/>
                </a:solidFill>
              </a:rPr>
              <a:t>Fersena</a:t>
            </a:r>
            <a:r>
              <a:rPr lang="pl-PL" b="1" dirty="0">
                <a:solidFill>
                  <a:srgbClr val="0070C0"/>
                </a:solidFill>
              </a:rPr>
              <a:t>, </a:t>
            </a:r>
            <a:r>
              <a:rPr lang="pl-PL" b="1" dirty="0">
                <a:solidFill>
                  <a:schemeClr val="tx1"/>
                </a:solidFill>
              </a:rPr>
              <a:t>zakończyła się klęską wojsk powstańczych i wzięciem do niewoli rannego dyktatora powstania.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2488" y="1772816"/>
            <a:ext cx="3941960" cy="381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589236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pPr algn="ctr"/>
            <a:r>
              <a:rPr lang="pl-PL" sz="4400" b="1" dirty="0" smtClean="0">
                <a:solidFill>
                  <a:srgbClr val="FF0000"/>
                </a:solidFill>
              </a:rPr>
              <a:t>Koniec walk</a:t>
            </a:r>
            <a:endParaRPr lang="pl-PL" sz="4400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3608" y="1772816"/>
            <a:ext cx="7125112" cy="441147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2000" b="1" i="1" dirty="0" smtClean="0">
                <a:solidFill>
                  <a:srgbClr val="FF0000"/>
                </a:solidFill>
              </a:rPr>
              <a:t>1</a:t>
            </a:r>
            <a:r>
              <a:rPr lang="pl-PL" sz="2000" b="1" dirty="0" smtClean="0">
                <a:solidFill>
                  <a:srgbClr val="FF0000"/>
                </a:solidFill>
              </a:rPr>
              <a:t>0 </a:t>
            </a:r>
            <a:r>
              <a:rPr lang="pl-PL" sz="2000" b="1" dirty="0">
                <a:solidFill>
                  <a:srgbClr val="FF0000"/>
                </a:solidFill>
              </a:rPr>
              <a:t>października 1794 </a:t>
            </a:r>
            <a:r>
              <a:rPr lang="pl-PL" sz="2000" b="1" dirty="0" smtClean="0">
                <a:solidFill>
                  <a:schemeClr val="tx1"/>
                </a:solidFill>
              </a:rPr>
              <a:t>w </a:t>
            </a:r>
            <a:r>
              <a:rPr lang="pl-PL" sz="2000" b="1" dirty="0">
                <a:solidFill>
                  <a:schemeClr val="tx1"/>
                </a:solidFill>
              </a:rPr>
              <a:t>bitwie pod Maciejowicami ranny Kościuszko dostał się do niewoli, po czym został </a:t>
            </a:r>
            <a:r>
              <a:rPr lang="pl-PL" sz="2000" b="1" dirty="0" smtClean="0">
                <a:solidFill>
                  <a:schemeClr val="tx1"/>
                </a:solidFill>
              </a:rPr>
              <a:t>uwięziony </a:t>
            </a:r>
            <a:r>
              <a:rPr lang="pl-PL" sz="2000" b="1" dirty="0">
                <a:solidFill>
                  <a:schemeClr val="tx1"/>
                </a:solidFill>
              </a:rPr>
              <a:t>w</a:t>
            </a:r>
            <a:r>
              <a:rPr lang="pl-PL" sz="2000" b="1" dirty="0"/>
              <a:t> </a:t>
            </a:r>
            <a:r>
              <a:rPr lang="pl-PL" sz="2000" b="1" dirty="0">
                <a:solidFill>
                  <a:srgbClr val="0070C0"/>
                </a:solidFill>
              </a:rPr>
              <a:t>twierdzy </a:t>
            </a:r>
            <a:r>
              <a:rPr lang="pl-PL" sz="2000" b="1" dirty="0" err="1">
                <a:solidFill>
                  <a:srgbClr val="0070C0"/>
                </a:solidFill>
              </a:rPr>
              <a:t>Pietropawłowskiej</a:t>
            </a:r>
            <a:r>
              <a:rPr lang="pl-PL" sz="2000" b="1" dirty="0">
                <a:solidFill>
                  <a:srgbClr val="0070C0"/>
                </a:solidFill>
              </a:rPr>
              <a:t> w Petersburgu</a:t>
            </a:r>
            <a:r>
              <a:rPr lang="pl-PL" sz="2000" b="1" dirty="0"/>
              <a:t>. </a:t>
            </a:r>
            <a:r>
              <a:rPr lang="pl-PL" sz="2000" b="1" dirty="0">
                <a:solidFill>
                  <a:schemeClr val="tx1"/>
                </a:solidFill>
              </a:rPr>
              <a:t>Car Paweł I Romanow 26 listopada 1796 r. wypuścił Kościuszkę po złożeniu przysięgi wiernopoddańczej, co było ceną za uwolnienie z rosyjskich więzień i łagrów 20 000 Polaków. Kościuszko musiał także przyrzec, że nie wróci do </a:t>
            </a:r>
            <a:r>
              <a:rPr lang="pl-PL" sz="2000" b="1" dirty="0" err="1" smtClean="0">
                <a:solidFill>
                  <a:schemeClr val="tx1"/>
                </a:solidFill>
              </a:rPr>
              <a:t>Polski.Tadeusz</a:t>
            </a:r>
            <a:r>
              <a:rPr lang="pl-PL" sz="2000" b="1" dirty="0" smtClean="0">
                <a:solidFill>
                  <a:schemeClr val="tx1"/>
                </a:solidFill>
              </a:rPr>
              <a:t> </a:t>
            </a:r>
            <a:r>
              <a:rPr lang="pl-PL" sz="2000" b="1" dirty="0">
                <a:solidFill>
                  <a:schemeClr val="tx1"/>
                </a:solidFill>
              </a:rPr>
              <a:t>Kościuszko zmarł</a:t>
            </a:r>
            <a:r>
              <a:rPr lang="pl-PL" sz="2000" b="1" dirty="0"/>
              <a:t> </a:t>
            </a:r>
            <a:r>
              <a:rPr lang="pl-PL" sz="2000" b="1" dirty="0">
                <a:solidFill>
                  <a:srgbClr val="FF0000"/>
                </a:solidFill>
              </a:rPr>
              <a:t>15 października 1817 r. w Solurze</a:t>
            </a:r>
            <a:r>
              <a:rPr lang="pl-PL" sz="2000" b="1" dirty="0"/>
              <a:t>. </a:t>
            </a:r>
            <a:r>
              <a:rPr lang="pl-PL" sz="2000" b="1" dirty="0">
                <a:solidFill>
                  <a:schemeClr val="tx1"/>
                </a:solidFill>
              </a:rPr>
              <a:t>W 1818 trumna z zabalsamowanym ciałem Tadeusza Kościuszki została sprowadzona do kraju i 23 czerwca uroczyście złożona w krypcie </a:t>
            </a:r>
            <a:r>
              <a:rPr lang="pl-PL" sz="2000" b="1" dirty="0">
                <a:solidFill>
                  <a:srgbClr val="0070C0"/>
                </a:solidFill>
              </a:rPr>
              <a:t>św. Leonarda na Wawelu</a:t>
            </a:r>
          </a:p>
        </p:txBody>
      </p:sp>
    </p:spTree>
    <p:extLst>
      <p:ext uri="{BB962C8B-B14F-4D97-AF65-F5344CB8AC3E}">
        <p14:creationId xmlns:p14="http://schemas.microsoft.com/office/powerpoint/2010/main" xmlns="" val="4013310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600" b="1" dirty="0" smtClean="0">
                <a:solidFill>
                  <a:srgbClr val="FF0000"/>
                </a:solidFill>
              </a:rPr>
              <a:t>Grób Tadeusza Kościuszki</a:t>
            </a:r>
            <a:endParaRPr lang="pl-PL" sz="3600" b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08968"/>
            <a:ext cx="6552728" cy="4328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6338861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l-PL" sz="3600" b="1" dirty="0">
                <a:solidFill>
                  <a:schemeClr val="accent6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Pierwszy krok do zrzucenia niewoli to odważyć się być wolnym, pierwszy krok do zwycięstwa – poznać się na </a:t>
            </a:r>
            <a:r>
              <a:rPr lang="pl-PL" sz="3600" b="1" dirty="0" smtClean="0">
                <a:solidFill>
                  <a:schemeClr val="accent6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własnej </a:t>
            </a:r>
            <a:r>
              <a:rPr lang="pl-PL" sz="3600" b="1" dirty="0">
                <a:solidFill>
                  <a:schemeClr val="accent6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sile</a:t>
            </a:r>
            <a:r>
              <a:rPr lang="pl-PL" sz="3600" b="1" dirty="0" smtClean="0">
                <a:solidFill>
                  <a:schemeClr val="accent6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.</a:t>
            </a:r>
          </a:p>
          <a:p>
            <a:pPr marL="0" indent="0">
              <a:buNone/>
            </a:pPr>
            <a:r>
              <a:rPr lang="pl-PL" sz="3600" b="1" dirty="0" smtClean="0">
                <a:latin typeface="Bahnschrift SemiBold Condensed" panose="020B0502040204020203" pitchFamily="34" charset="0"/>
              </a:rPr>
              <a:t>( Tadeusz Kościuszko)</a:t>
            </a:r>
            <a:endParaRPr lang="pl-PL" sz="3600" b="1" dirty="0">
              <a:latin typeface="Bahnschrift SemiBold Condensed" panose="020B0502040204020203" pitchFamily="34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4104456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59041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pPr algn="ctr"/>
            <a:r>
              <a:rPr lang="pl-PL" sz="4800" b="1" dirty="0" smtClean="0">
                <a:solidFill>
                  <a:srgbClr val="FF0000"/>
                </a:solidFill>
              </a:rPr>
              <a:t>Tadeusz Kościuszko</a:t>
            </a:r>
            <a:endParaRPr lang="pl-PL" sz="4800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71600" y="1844824"/>
            <a:ext cx="7125112" cy="40514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b="1" dirty="0">
                <a:solidFill>
                  <a:srgbClr val="FF0000"/>
                </a:solidFill>
              </a:rPr>
              <a:t>Andrzej Tadeusz Bonawentura Kościuszko </a:t>
            </a:r>
            <a:r>
              <a:rPr lang="pl-PL" sz="2000" b="1" dirty="0">
                <a:solidFill>
                  <a:srgbClr val="0070C0"/>
                </a:solidFill>
              </a:rPr>
              <a:t>herbu Roch III </a:t>
            </a:r>
            <a:r>
              <a:rPr lang="pl-PL" sz="2000" b="1" dirty="0">
                <a:solidFill>
                  <a:schemeClr val="tx1"/>
                </a:solidFill>
              </a:rPr>
              <a:t>(ur. 4 lutego 1746 w </a:t>
            </a:r>
            <a:r>
              <a:rPr lang="pl-PL" sz="2000" b="1" dirty="0" err="1" smtClean="0">
                <a:solidFill>
                  <a:schemeClr val="tx1"/>
                </a:solidFill>
              </a:rPr>
              <a:t>Mereczowszczyźnie</a:t>
            </a:r>
            <a:r>
              <a:rPr lang="pl-PL" sz="2000" b="1" dirty="0" smtClean="0">
                <a:solidFill>
                  <a:schemeClr val="tx1"/>
                </a:solidFill>
              </a:rPr>
              <a:t> , </a:t>
            </a:r>
            <a:r>
              <a:rPr lang="pl-PL" sz="2000" b="1" dirty="0">
                <a:solidFill>
                  <a:schemeClr val="tx1"/>
                </a:solidFill>
              </a:rPr>
              <a:t>zm. 15 października 1817 w Solurze) – inżynier </a:t>
            </a:r>
            <a:r>
              <a:rPr lang="pl-PL" sz="2000" b="1" dirty="0" smtClean="0">
                <a:solidFill>
                  <a:schemeClr val="tx1"/>
                </a:solidFill>
              </a:rPr>
              <a:t>wojskowy, Najwyższy </a:t>
            </a:r>
            <a:r>
              <a:rPr lang="pl-PL" sz="2000" b="1" dirty="0">
                <a:solidFill>
                  <a:schemeClr val="tx1"/>
                </a:solidFill>
              </a:rPr>
              <a:t>Naczelnik Siły Zbrojnej Narodowej w czasie insurekcji kościuszkowskiej, generał lejtnant wojska Rzeczypospolitej Obojga Narodów, generał major komenderujący w Dywizji Wielkopolskiej w 1792 </a:t>
            </a:r>
            <a:r>
              <a:rPr lang="pl-PL" sz="2000" b="1" dirty="0" smtClean="0">
                <a:solidFill>
                  <a:schemeClr val="tx1"/>
                </a:solidFill>
              </a:rPr>
              <a:t>roku, generał </a:t>
            </a:r>
            <a:r>
              <a:rPr lang="pl-PL" sz="2000" b="1" dirty="0">
                <a:solidFill>
                  <a:schemeClr val="tx1"/>
                </a:solidFill>
              </a:rPr>
              <a:t>brygady Armii Kontynentalnej w czasie wojny o niepodległość Stanów Zjednoczonych</a:t>
            </a:r>
            <a:r>
              <a:rPr lang="pl-PL" sz="20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11191558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53076"/>
          </a:xfrm>
          <a:noFill/>
          <a:ln>
            <a:noFill/>
          </a:ln>
        </p:spPr>
        <p:txBody>
          <a:bodyPr/>
          <a:lstStyle/>
          <a:p>
            <a:r>
              <a:rPr lang="pl-PL" sz="4800" b="1" dirty="0" smtClean="0">
                <a:solidFill>
                  <a:srgbClr val="FF0000"/>
                </a:solidFill>
              </a:rPr>
              <a:t>Tadeusz Kościuszko</a:t>
            </a:r>
            <a:endParaRPr lang="pl-PL" sz="48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3902199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0218" y="2058773"/>
            <a:ext cx="3464190" cy="3962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89096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pPr algn="ctr"/>
            <a:r>
              <a:rPr lang="pl-PL" sz="4000" b="1" dirty="0" smtClean="0">
                <a:solidFill>
                  <a:srgbClr val="FF0000"/>
                </a:solidFill>
              </a:rPr>
              <a:t>Pochodzenie i młodość</a:t>
            </a:r>
            <a:endParaRPr lang="pl-PL" sz="4000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noFill/>
          <a:ln>
            <a:noFill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2000" b="1" dirty="0">
                <a:solidFill>
                  <a:schemeClr val="tx1"/>
                </a:solidFill>
              </a:rPr>
              <a:t>Tadeusz Kościuszko urodził się </a:t>
            </a:r>
            <a:r>
              <a:rPr lang="pl-PL" sz="2000" b="1" dirty="0">
                <a:solidFill>
                  <a:srgbClr val="FF0000"/>
                </a:solidFill>
              </a:rPr>
              <a:t>4 lutego 1746 </a:t>
            </a:r>
            <a:r>
              <a:rPr lang="pl-PL" sz="2000" b="1" dirty="0">
                <a:solidFill>
                  <a:schemeClr val="tx1"/>
                </a:solidFill>
              </a:rPr>
              <a:t>roku w </a:t>
            </a:r>
            <a:r>
              <a:rPr lang="pl-PL" sz="2000" b="1" dirty="0" err="1" smtClean="0">
                <a:solidFill>
                  <a:srgbClr val="FF0000"/>
                </a:solidFill>
              </a:rPr>
              <a:t>Mereczowszczyźnie</a:t>
            </a:r>
            <a:r>
              <a:rPr lang="pl-PL" sz="2000" b="1" dirty="0" smtClean="0">
                <a:solidFill>
                  <a:schemeClr val="tx1"/>
                </a:solidFill>
              </a:rPr>
              <a:t> </a:t>
            </a:r>
            <a:r>
              <a:rPr lang="pl-PL" sz="2000" b="1" dirty="0">
                <a:solidFill>
                  <a:schemeClr val="tx1"/>
                </a:solidFill>
              </a:rPr>
              <a:t>jako czwarte dziecko miecznika </a:t>
            </a:r>
            <a:r>
              <a:rPr lang="pl-PL" sz="2000" b="1" dirty="0" smtClean="0">
                <a:solidFill>
                  <a:schemeClr val="tx1"/>
                </a:solidFill>
              </a:rPr>
              <a:t>brzeskiego.  W </a:t>
            </a:r>
            <a:r>
              <a:rPr lang="pl-PL" sz="2000" b="1" dirty="0">
                <a:solidFill>
                  <a:srgbClr val="FF0000"/>
                </a:solidFill>
              </a:rPr>
              <a:t>1755</a:t>
            </a:r>
            <a:r>
              <a:rPr lang="pl-PL" sz="2000" b="1" dirty="0">
                <a:solidFill>
                  <a:schemeClr val="tx1"/>
                </a:solidFill>
              </a:rPr>
              <a:t> roku Tadeusz razem ze starszym bratem Józefem rozpoczął naukę w </a:t>
            </a:r>
            <a:r>
              <a:rPr lang="pl-PL" sz="2000" b="1" dirty="0">
                <a:solidFill>
                  <a:srgbClr val="0070C0"/>
                </a:solidFill>
              </a:rPr>
              <a:t>Kolegium Pijarów w Lubieszowie.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72816"/>
            <a:ext cx="3273715" cy="3962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15828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b="1" dirty="0">
                <a:solidFill>
                  <a:srgbClr val="FF0000"/>
                </a:solidFill>
              </a:rPr>
              <a:t>Pochodzenie i młodość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Clr>
                <a:prstClr val="black">
                  <a:lumMod val="75000"/>
                  <a:lumOff val="25000"/>
                </a:prstClr>
              </a:buClr>
              <a:buNone/>
            </a:pPr>
            <a:r>
              <a:rPr lang="pl-PL" b="1" dirty="0">
                <a:solidFill>
                  <a:prstClr val="black"/>
                </a:solidFill>
              </a:rPr>
              <a:t>W </a:t>
            </a:r>
            <a:r>
              <a:rPr lang="pl-PL" b="1" dirty="0">
                <a:solidFill>
                  <a:srgbClr val="FF0000"/>
                </a:solidFill>
              </a:rPr>
              <a:t>1760</a:t>
            </a:r>
            <a:r>
              <a:rPr lang="pl-PL" b="1" dirty="0">
                <a:solidFill>
                  <a:prstClr val="black"/>
                </a:solidFill>
              </a:rPr>
              <a:t> r., ze względu na kłopoty rodzinne, wrócili obaj do domu. Ponieważ dziedzicem niewielkiego rodzinnego majątku miał zostać Józef, Tadeusz wybrał karierę  wojskowego.  </a:t>
            </a:r>
            <a:r>
              <a:rPr lang="pl-PL" b="1" dirty="0">
                <a:solidFill>
                  <a:srgbClr val="FF0000"/>
                </a:solidFill>
              </a:rPr>
              <a:t>18 grudnia 1765 r.</a:t>
            </a:r>
            <a:r>
              <a:rPr lang="pl-PL" b="1" dirty="0">
                <a:solidFill>
                  <a:prstClr val="black"/>
                </a:solidFill>
              </a:rPr>
              <a:t> Kościuszko wstąpił do </a:t>
            </a:r>
            <a:r>
              <a:rPr lang="pl-PL" b="1" dirty="0">
                <a:solidFill>
                  <a:srgbClr val="FF0000"/>
                </a:solidFill>
              </a:rPr>
              <a:t>Korpusu Kadetów Szkoły Rycerskiej</a:t>
            </a:r>
            <a:r>
              <a:rPr lang="pl-PL" b="1" dirty="0">
                <a:solidFill>
                  <a:prstClr val="black"/>
                </a:solidFill>
              </a:rPr>
              <a:t>, gdzie wyróżniał się spośród innych. Studiował tam </a:t>
            </a:r>
            <a:r>
              <a:rPr lang="pl-PL" b="1" dirty="0" smtClean="0">
                <a:solidFill>
                  <a:prstClr val="black"/>
                </a:solidFill>
              </a:rPr>
              <a:t>: </a:t>
            </a:r>
            <a:r>
              <a:rPr lang="pl-PL" b="1" dirty="0" smtClean="0">
                <a:solidFill>
                  <a:srgbClr val="0070C0"/>
                </a:solidFill>
              </a:rPr>
              <a:t>historię </a:t>
            </a:r>
            <a:r>
              <a:rPr lang="pl-PL" b="1" dirty="0">
                <a:solidFill>
                  <a:srgbClr val="0070C0"/>
                </a:solidFill>
              </a:rPr>
              <a:t>Polski i historię powszechną, filozofię, łacinę, język polski, francuski i niemiecki oraz prawo, ekonomię, arytmetykę, geometrię i miernictwo. Szkołę ukończył w stopniu kapitana. </a:t>
            </a:r>
          </a:p>
          <a:p>
            <a:pPr algn="ctr"/>
            <a:endParaRPr lang="pl-PL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672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125113" cy="924475"/>
          </a:xfrm>
          <a:noFill/>
          <a:ln>
            <a:noFill/>
          </a:ln>
        </p:spPr>
        <p:txBody>
          <a:bodyPr/>
          <a:lstStyle/>
          <a:p>
            <a:pPr algn="ctr"/>
            <a:r>
              <a:rPr lang="pl-PL" sz="4800" b="1" dirty="0" smtClean="0">
                <a:solidFill>
                  <a:srgbClr val="FF0000"/>
                </a:solidFill>
              </a:rPr>
              <a:t>Pobyt we Francji</a:t>
            </a:r>
            <a:endParaRPr lang="pl-PL" sz="4800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b="1" dirty="0">
                <a:solidFill>
                  <a:schemeClr val="tx1"/>
                </a:solidFill>
              </a:rPr>
              <a:t>W październiku </a:t>
            </a:r>
            <a:r>
              <a:rPr lang="pl-PL" sz="2000" b="1" dirty="0">
                <a:solidFill>
                  <a:srgbClr val="FF0000"/>
                </a:solidFill>
              </a:rPr>
              <a:t>1769 r.</a:t>
            </a:r>
            <a:r>
              <a:rPr lang="pl-PL" sz="2000" b="1" dirty="0">
                <a:solidFill>
                  <a:schemeClr val="tx1"/>
                </a:solidFill>
              </a:rPr>
              <a:t> Kościuszko </a:t>
            </a:r>
            <a:r>
              <a:rPr lang="pl-PL" sz="2000" b="1" dirty="0" smtClean="0">
                <a:solidFill>
                  <a:schemeClr val="tx1"/>
                </a:solidFill>
              </a:rPr>
              <a:t>wyjechał </a:t>
            </a:r>
            <a:r>
              <a:rPr lang="pl-PL" sz="2000" b="1" dirty="0">
                <a:solidFill>
                  <a:schemeClr val="tx1"/>
                </a:solidFill>
              </a:rPr>
              <a:t>dzięki wsparciu Adama Kazimierza Czartoryskiego jako stypendysta królewski do Paryża. Pogłębiał tam wiedzę, m.in. w Akademii Wojskowej szwoleżerów gwardii królewskiej w </a:t>
            </a:r>
            <a:r>
              <a:rPr lang="pl-PL" sz="2000" b="1" dirty="0" smtClean="0">
                <a:solidFill>
                  <a:schemeClr val="tx1"/>
                </a:solidFill>
              </a:rPr>
              <a:t>Wersalu .Pięcioletni </a:t>
            </a:r>
            <a:r>
              <a:rPr lang="pl-PL" sz="2000" b="1" dirty="0">
                <a:solidFill>
                  <a:schemeClr val="tx1"/>
                </a:solidFill>
              </a:rPr>
              <a:t>pobyt Kościuszki we Francji, która była w przededniu rewolucji, wywarł poważny wpływ na jego przekonania polityczne i społeczne. </a:t>
            </a:r>
          </a:p>
        </p:txBody>
      </p:sp>
    </p:spTree>
    <p:extLst>
      <p:ext uri="{BB962C8B-B14F-4D97-AF65-F5344CB8AC3E}">
        <p14:creationId xmlns:p14="http://schemas.microsoft.com/office/powerpoint/2010/main" xmlns="" val="19331667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DOM RODZINNY TADEUSZA KOŚCIUSZKI</a:t>
            </a:r>
            <a:endParaRPr lang="pl-PL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7128792" cy="428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03147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pl-PL" sz="4800" b="1" dirty="0" smtClean="0">
                <a:solidFill>
                  <a:srgbClr val="FF0000"/>
                </a:solidFill>
              </a:rPr>
              <a:t>Powrót do ojczyzny</a:t>
            </a:r>
            <a:endParaRPr lang="pl-PL" sz="4800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sz="2000" b="1" dirty="0">
                <a:solidFill>
                  <a:schemeClr val="tx1"/>
                </a:solidFill>
              </a:rPr>
              <a:t>Latem </a:t>
            </a:r>
            <a:r>
              <a:rPr lang="pl-PL" sz="2000" b="1" dirty="0">
                <a:solidFill>
                  <a:srgbClr val="FF0000"/>
                </a:solidFill>
              </a:rPr>
              <a:t>1775 </a:t>
            </a:r>
            <a:r>
              <a:rPr lang="pl-PL" sz="2000" b="1" dirty="0" smtClean="0">
                <a:solidFill>
                  <a:schemeClr val="tx1"/>
                </a:solidFill>
              </a:rPr>
              <a:t>roku wrócił </a:t>
            </a:r>
            <a:r>
              <a:rPr lang="pl-PL" sz="2000" b="1" dirty="0">
                <a:solidFill>
                  <a:schemeClr val="tx1"/>
                </a:solidFill>
              </a:rPr>
              <a:t>do kraju. Nie znalazł zatrudnienia w wojsku Rzeczypospolitej, ówcześnie zredukowanym do 10 tys. żołnierzy. W rodzinnym majątku gospodarzył brat, a plany małżeńskie </a:t>
            </a:r>
            <a:r>
              <a:rPr lang="pl-PL" sz="2000" b="1" dirty="0" smtClean="0">
                <a:solidFill>
                  <a:schemeClr val="tx1"/>
                </a:solidFill>
              </a:rPr>
              <a:t>nie udały się, </a:t>
            </a:r>
            <a:r>
              <a:rPr lang="pl-PL" sz="2000" b="1" dirty="0">
                <a:solidFill>
                  <a:schemeClr val="tx1"/>
                </a:solidFill>
              </a:rPr>
              <a:t>gdyż nie miał majątku.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2488" y="1817603"/>
            <a:ext cx="3470275" cy="4035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99539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9442" y="332656"/>
            <a:ext cx="7125113" cy="1267543"/>
          </a:xfrm>
          <a:noFill/>
          <a:ln>
            <a:noFill/>
          </a:ln>
        </p:spPr>
        <p:txBody>
          <a:bodyPr/>
          <a:lstStyle/>
          <a:p>
            <a:pPr algn="ctr"/>
            <a:r>
              <a:rPr lang="pl-PL" sz="4400" b="1" dirty="0" smtClean="0">
                <a:solidFill>
                  <a:srgbClr val="FF0000"/>
                </a:solidFill>
              </a:rPr>
              <a:t>Wyjazd do Drezna i Paryża</a:t>
            </a:r>
            <a:endParaRPr lang="pl-PL" sz="4400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3608" y="1772816"/>
            <a:ext cx="6981096" cy="405143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2400" b="1" dirty="0">
                <a:solidFill>
                  <a:schemeClr val="tx1"/>
                </a:solidFill>
              </a:rPr>
              <a:t>Jesienią </a:t>
            </a:r>
            <a:r>
              <a:rPr lang="pl-PL" sz="2400" b="1" dirty="0">
                <a:solidFill>
                  <a:srgbClr val="FF0000"/>
                </a:solidFill>
              </a:rPr>
              <a:t>1775 r.</a:t>
            </a:r>
            <a:r>
              <a:rPr lang="pl-PL" sz="2400" b="1" dirty="0">
                <a:solidFill>
                  <a:schemeClr val="tx1"/>
                </a:solidFill>
              </a:rPr>
              <a:t> wyjechał do </a:t>
            </a:r>
            <a:r>
              <a:rPr lang="pl-PL" sz="2400" b="1" dirty="0">
                <a:solidFill>
                  <a:srgbClr val="FF0000"/>
                </a:solidFill>
              </a:rPr>
              <a:t>Drezna. </a:t>
            </a:r>
            <a:r>
              <a:rPr lang="pl-PL" sz="2400" b="1" dirty="0">
                <a:solidFill>
                  <a:schemeClr val="tx1"/>
                </a:solidFill>
              </a:rPr>
              <a:t>Nosił się z zamiarem wstąpienia do służby na dworze saskim lub w armii elektora. Starania te nie przyniosły powodzenia, dlatego podjął dalszą podróż do Paryża. Tam dowiedział się o wojnie w Ameryce, gdzie kolonie podjęły walkę z Wielką Brytanią o swoją odrębność oraz niepodległość. </a:t>
            </a:r>
          </a:p>
        </p:txBody>
      </p:sp>
    </p:spTree>
    <p:extLst>
      <p:ext uri="{BB962C8B-B14F-4D97-AF65-F5344CB8AC3E}">
        <p14:creationId xmlns:p14="http://schemas.microsoft.com/office/powerpoint/2010/main" xmlns="" val="1366844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TM02455596[[fn=Wiosna]]</Template>
  <TotalTime>256</TotalTime>
  <Words>867</Words>
  <Application>Microsoft Office PowerPoint</Application>
  <PresentationFormat>Pokaz na ekranie (4:3)</PresentationFormat>
  <Paragraphs>32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Spring</vt:lpstr>
      <vt:lpstr>TADEUSZ KOŚCIUSZKO</vt:lpstr>
      <vt:lpstr>Tadeusz Kościuszko</vt:lpstr>
      <vt:lpstr>Tadeusz Kościuszko</vt:lpstr>
      <vt:lpstr>Pochodzenie i młodość</vt:lpstr>
      <vt:lpstr>Pochodzenie i młodość</vt:lpstr>
      <vt:lpstr>Pobyt we Francji</vt:lpstr>
      <vt:lpstr>DOM RODZINNY TADEUSZA KOŚCIUSZKI</vt:lpstr>
      <vt:lpstr>Powrót do ojczyzny</vt:lpstr>
      <vt:lpstr>Wyjazd do Drezna i Paryża</vt:lpstr>
      <vt:lpstr>Udział w wojnie o niepodległość Stanów Zjednoczonych</vt:lpstr>
      <vt:lpstr>Slajd 11</vt:lpstr>
      <vt:lpstr>Insurekcja kościuszkowska</vt:lpstr>
      <vt:lpstr>Przysięga Kościuszki</vt:lpstr>
      <vt:lpstr>Bitwa pod Racławicami</vt:lpstr>
      <vt:lpstr>Bitwa pod Maciejowicami</vt:lpstr>
      <vt:lpstr>Koniec walk</vt:lpstr>
      <vt:lpstr>Grób Tadeusza Kościuszki</vt:lpstr>
      <vt:lpstr>Slajd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TADEUSZ KOŚCUSZKO</dc:title>
  <dc:creator>Asia</dc:creator>
  <cp:lastModifiedBy>michał</cp:lastModifiedBy>
  <cp:revision>24</cp:revision>
  <dcterms:created xsi:type="dcterms:W3CDTF">2020-04-08T16:01:10Z</dcterms:created>
  <dcterms:modified xsi:type="dcterms:W3CDTF">2020-04-14T18:01:24Z</dcterms:modified>
</cp:coreProperties>
</file>