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drawings/drawing7.xml" ContentType="application/vnd.openxmlformats-officedocument.drawingml.chartshapes+xml"/>
  <Override PartName="/ppt/charts/chart12.xml" ContentType="application/vnd.openxmlformats-officedocument.drawingml.chart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ankietowani uczniowie</c:v>
                </c:pt>
              </c:strCache>
            </c:strRef>
          </c:tx>
          <c:cat>
            <c:strRef>
              <c:f>Arkusz1!$A$2:$A$4</c:f>
              <c:strCache>
                <c:ptCount val="3"/>
                <c:pt idx="0">
                  <c:v>starasz się pójść na kompromis</c:v>
                </c:pt>
                <c:pt idx="1">
                  <c:v>wolisz pracować samodzielnie</c:v>
                </c:pt>
                <c:pt idx="2">
                  <c:v>chcesz rządzić innymi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 formatCode="d\-mmm">
                  <c:v>5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ankietowani pracownicy szkoły</c:v>
                </c:pt>
              </c:strCache>
            </c:strRef>
          </c:tx>
          <c:cat>
            <c:strRef>
              <c:f>Arkusz1!$A$2:$A$4</c:f>
              <c:strCache>
                <c:ptCount val="3"/>
                <c:pt idx="0">
                  <c:v>realistą</c:v>
                </c:pt>
                <c:pt idx="1">
                  <c:v>optymistą</c:v>
                </c:pt>
                <c:pt idx="2">
                  <c:v>pesymistą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ankietowani uczniowie</c:v>
                </c:pt>
              </c:strCache>
            </c:strRef>
          </c:tx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 mam zdania</c:v>
                </c:pt>
                <c:pt idx="2">
                  <c:v>nie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 smtClean="0"/>
              <a:t>Ankietowani pracownicy szkoły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 mam zdania</c:v>
                </c:pt>
                <c:pt idx="2">
                  <c:v>nie  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9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ankietowani</a:t>
            </a:r>
            <a:r>
              <a:rPr lang="en-US" dirty="0"/>
              <a:t> </a:t>
            </a:r>
            <a:r>
              <a:rPr lang="en-US" dirty="0" err="1" smtClean="0"/>
              <a:t>praco</a:t>
            </a:r>
            <a:r>
              <a:rPr lang="pl-PL" dirty="0" smtClean="0"/>
              <a:t>w</a:t>
            </a:r>
            <a:r>
              <a:rPr lang="en-US" dirty="0" err="1" smtClean="0"/>
              <a:t>nicy</a:t>
            </a:r>
            <a:r>
              <a:rPr lang="en-US" dirty="0" smtClean="0"/>
              <a:t> </a:t>
            </a:r>
            <a:r>
              <a:rPr lang="en-US" dirty="0" err="1"/>
              <a:t>szkoły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ankietowani praconicy szkoły</c:v>
                </c:pt>
              </c:strCache>
            </c:strRef>
          </c:tx>
          <c:cat>
            <c:strRef>
              <c:f>Arkusz1!$A$2:$A$3</c:f>
              <c:strCache>
                <c:ptCount val="2"/>
                <c:pt idx="0">
                  <c:v>starasz się pójść ma kompromis</c:v>
                </c:pt>
                <c:pt idx="1">
                  <c:v>wolisz pracować samodzielnie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ankietowani uczniowie</c:v>
                </c:pt>
              </c:strCache>
            </c:strRef>
          </c:tx>
          <c:cat>
            <c:strRef>
              <c:f>Arkusz1!$A$2:$A$4</c:f>
              <c:strCache>
                <c:ptCount val="3"/>
                <c:pt idx="0">
                  <c:v>bardzo dobre</c:v>
                </c:pt>
                <c:pt idx="1">
                  <c:v> złe</c:v>
                </c:pt>
                <c:pt idx="2">
                  <c:v>dobre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 smtClean="0"/>
              <a:t>Ankietowani pracownicy szkoły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cat>
            <c:strRef>
              <c:f>Arkusz1!$A$2:$A$3</c:f>
              <c:strCache>
                <c:ptCount val="2"/>
                <c:pt idx="0">
                  <c:v>bardzo dobre</c:v>
                </c:pt>
                <c:pt idx="1">
                  <c:v>dobre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ankietowani uczniowie</c:v>
                </c:pt>
              </c:strCache>
            </c:strRef>
          </c:tx>
          <c:cat>
            <c:strRef>
              <c:f>Arkusz1!$A$2:$A$4</c:f>
              <c:strCache>
                <c:ptCount val="3"/>
                <c:pt idx="0">
                  <c:v>chęć pomocy innym</c:v>
                </c:pt>
                <c:pt idx="1">
                  <c:v>otrzymywanie pochwał</c:v>
                </c:pt>
                <c:pt idx="2">
                  <c:v>nie chcę być wolontariuszem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 smtClean="0"/>
              <a:t>Ankietowani pracownicy szkoły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ankietowani pracownicy szkoły</c:v>
                </c:pt>
              </c:strCache>
            </c:strRef>
          </c:tx>
          <c:cat>
            <c:strRef>
              <c:f>Arkusz1!$A$2:$A$3</c:f>
              <c:strCache>
                <c:ptCount val="2"/>
                <c:pt idx="0">
                  <c:v>chęć pomocy innym</c:v>
                </c:pt>
                <c:pt idx="1">
                  <c:v>nie chcę być wolontariuszem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ankietowani uczniowie</c:v>
                </c:pt>
              </c:strCache>
            </c:strRef>
          </c:tx>
          <c:cat>
            <c:strRef>
              <c:f>Arkusz1!$A$2:$A$4</c:f>
              <c:strCache>
                <c:ptCount val="3"/>
                <c:pt idx="0">
                  <c:v> grupa ludzi niosąca bezinteresowną pomoc</c:v>
                </c:pt>
                <c:pt idx="1">
                  <c:v>organizacja charytatywna</c:v>
                </c:pt>
                <c:pt idx="2">
                  <c:v>inne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ankietowani pracownicy szkoły</c:v>
                </c:pt>
              </c:strCache>
            </c:strRef>
          </c:tx>
          <c:cat>
            <c:strRef>
              <c:f>Arkusz1!$A$2:$A$4</c:f>
              <c:strCache>
                <c:ptCount val="3"/>
                <c:pt idx="0">
                  <c:v>grupa ludzi niosąca bezinteresowną pomoc</c:v>
                </c:pt>
                <c:pt idx="1">
                  <c:v>organizacja charytatywna</c:v>
                </c:pt>
                <c:pt idx="2">
                  <c:v>inne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ankietowani uczniowie</c:v>
                </c:pt>
              </c:strCache>
            </c:strRef>
          </c:tx>
          <c:cat>
            <c:strRef>
              <c:f>Arkusz1!$A$2:$A$4</c:f>
              <c:strCache>
                <c:ptCount val="3"/>
                <c:pt idx="0">
                  <c:v>realistą</c:v>
                </c:pt>
                <c:pt idx="1">
                  <c:v>optymistą</c:v>
                </c:pt>
                <c:pt idx="2">
                  <c:v>pesymistą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0.37464</cdr:x>
      <cdr:y>0.51596</cdr:y>
    </cdr:from>
    <cdr:to>
      <cdr:x>0.67357</cdr:x>
      <cdr:y>0.89867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797696" y="2038722"/>
          <a:ext cx="2232248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2400" dirty="0" smtClean="0"/>
            <a:t>35%</a:t>
          </a:r>
          <a:endParaRPr lang="pl-PL" sz="2400" dirty="0"/>
        </a:p>
      </cdr:txBody>
    </cdr:sp>
  </cdr:relSizeAnchor>
  <cdr:relSizeAnchor xmlns:cdr="http://schemas.openxmlformats.org/drawingml/2006/chartDrawing">
    <cdr:from>
      <cdr:x>0.19143</cdr:x>
      <cdr:y>0.29728</cdr:y>
    </cdr:from>
    <cdr:to>
      <cdr:x>0.31388</cdr:x>
      <cdr:y>0.52869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1429544" y="117462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2400" dirty="0" smtClean="0"/>
            <a:t>20%</a:t>
          </a:r>
          <a:endParaRPr lang="pl-PL" sz="2400" dirty="0"/>
        </a:p>
      </cdr:txBody>
    </cdr:sp>
  </cdr:relSizeAnchor>
  <cdr:relSizeAnchor xmlns:cdr="http://schemas.openxmlformats.org/drawingml/2006/chartDrawing">
    <cdr:from>
      <cdr:x>0.18179</cdr:x>
      <cdr:y>0.66176</cdr:y>
    </cdr:from>
    <cdr:to>
      <cdr:x>0.30424</cdr:x>
      <cdr:y>0.89317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1357536" y="26147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2400" dirty="0" smtClean="0"/>
            <a:t>45%</a:t>
          </a:r>
          <a:endParaRPr lang="pl-PL" sz="2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0.21214</cdr:x>
      <cdr:y>0.29158</cdr:y>
    </cdr:from>
    <cdr:to>
      <cdr:x>0.33459</cdr:x>
      <cdr:y>0.523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584176" y="11521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2800" dirty="0" smtClean="0"/>
            <a:t>15%</a:t>
          </a:r>
          <a:endParaRPr lang="pl-PL" sz="2800" dirty="0"/>
        </a:p>
      </cdr:txBody>
    </cdr:sp>
  </cdr:relSizeAnchor>
  <cdr:relSizeAnchor xmlns:cdr="http://schemas.openxmlformats.org/drawingml/2006/chartDrawing">
    <cdr:from>
      <cdr:x>0.30857</cdr:x>
      <cdr:y>0.71073</cdr:y>
    </cdr:from>
    <cdr:to>
      <cdr:x>0.43102</cdr:x>
      <cdr:y>0.94215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2304256" y="28083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0.31821</cdr:x>
      <cdr:y>0.58317</cdr:y>
    </cdr:from>
    <cdr:to>
      <cdr:x>0.44066</cdr:x>
      <cdr:y>0.81458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2376264" y="23042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2800" dirty="0" smtClean="0"/>
            <a:t>85%</a:t>
          </a:r>
          <a:endParaRPr lang="pl-PL" sz="2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0.33607</cdr:x>
      <cdr:y>0.71643</cdr:y>
    </cdr:from>
    <cdr:to>
      <cdr:x>0.45852</cdr:x>
      <cdr:y>0.94785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509664" y="283081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2400" dirty="0" smtClean="0"/>
            <a:t>20%</a:t>
          </a:r>
          <a:endParaRPr lang="pl-PL" sz="2400" dirty="0"/>
        </a:p>
      </cdr:txBody>
    </cdr:sp>
  </cdr:relSizeAnchor>
  <cdr:relSizeAnchor xmlns:cdr="http://schemas.openxmlformats.org/drawingml/2006/chartDrawing">
    <cdr:from>
      <cdr:x>0.44214</cdr:x>
      <cdr:y>0.46129</cdr:y>
    </cdr:from>
    <cdr:to>
      <cdr:x>0.56459</cdr:x>
      <cdr:y>0.69271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3301752" y="182269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0.45179</cdr:x>
      <cdr:y>0.42484</cdr:y>
    </cdr:from>
    <cdr:to>
      <cdr:x>0.57424</cdr:x>
      <cdr:y>0.65626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3373760" y="167868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2400" dirty="0" smtClean="0"/>
            <a:t>38%</a:t>
          </a:r>
          <a:endParaRPr lang="pl-PL" sz="2400" dirty="0"/>
        </a:p>
      </cdr:txBody>
    </cdr:sp>
  </cdr:relSizeAnchor>
  <cdr:relSizeAnchor xmlns:cdr="http://schemas.openxmlformats.org/drawingml/2006/chartDrawing">
    <cdr:from>
      <cdr:x>0.24929</cdr:x>
      <cdr:y>0.42484</cdr:y>
    </cdr:from>
    <cdr:to>
      <cdr:x>0.37174</cdr:x>
      <cdr:y>0.65626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1861592" y="167868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2400" dirty="0" smtClean="0"/>
            <a:t>42%</a:t>
          </a:r>
          <a:endParaRPr lang="pl-PL" sz="24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0.19143</cdr:x>
      <cdr:y>0.3155</cdr:y>
    </cdr:from>
    <cdr:to>
      <cdr:x>0.31388</cdr:x>
      <cdr:y>0.54692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429544" y="124663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2800" dirty="0" smtClean="0"/>
            <a:t>40%</a:t>
          </a:r>
          <a:endParaRPr lang="pl-PL" sz="2800" dirty="0"/>
        </a:p>
      </cdr:txBody>
    </cdr:sp>
  </cdr:relSizeAnchor>
  <cdr:relSizeAnchor xmlns:cdr="http://schemas.openxmlformats.org/drawingml/2006/chartDrawing">
    <cdr:from>
      <cdr:x>0.365</cdr:x>
      <cdr:y>0.55241</cdr:y>
    </cdr:from>
    <cdr:to>
      <cdr:x>0.48745</cdr:x>
      <cdr:y>0.78383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2725688" y="21827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2800" dirty="0" smtClean="0"/>
            <a:t>60%</a:t>
          </a:r>
          <a:endParaRPr lang="pl-PL" sz="28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0.2975</cdr:x>
      <cdr:y>0.20616</cdr:y>
    </cdr:from>
    <cdr:to>
      <cdr:x>0.41995</cdr:x>
      <cdr:y>0.43758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221632" y="8145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2800" dirty="0" smtClean="0"/>
            <a:t>10%</a:t>
          </a:r>
          <a:endParaRPr lang="pl-PL" sz="2800" dirty="0"/>
        </a:p>
      </cdr:txBody>
    </cdr:sp>
  </cdr:relSizeAnchor>
  <cdr:relSizeAnchor xmlns:cdr="http://schemas.openxmlformats.org/drawingml/2006/chartDrawing">
    <cdr:from>
      <cdr:x>0.22036</cdr:x>
      <cdr:y>0.46129</cdr:y>
    </cdr:from>
    <cdr:to>
      <cdr:x>0.34281</cdr:x>
      <cdr:y>0.69271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1645568" y="182269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3200" dirty="0" smtClean="0"/>
            <a:t>25%</a:t>
          </a:r>
          <a:endParaRPr lang="pl-PL" sz="3200" dirty="0"/>
        </a:p>
      </cdr:txBody>
    </cdr:sp>
  </cdr:relSizeAnchor>
  <cdr:relSizeAnchor xmlns:cdr="http://schemas.openxmlformats.org/drawingml/2006/chartDrawing">
    <cdr:from>
      <cdr:x>0.44214</cdr:x>
      <cdr:y>0.51596</cdr:y>
    </cdr:from>
    <cdr:to>
      <cdr:x>0.56459</cdr:x>
      <cdr:y>0.74738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3301752" y="203872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3600" dirty="0" smtClean="0"/>
            <a:t>65%</a:t>
          </a:r>
          <a:endParaRPr lang="pl-PL" sz="36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0.31679</cdr:x>
      <cdr:y>0.2426</cdr:y>
    </cdr:from>
    <cdr:to>
      <cdr:x>0.43924</cdr:x>
      <cdr:y>0.47402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365648" y="95860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2400" dirty="0" smtClean="0"/>
            <a:t>6%</a:t>
          </a:r>
          <a:endParaRPr lang="pl-PL" sz="2400" dirty="0"/>
        </a:p>
      </cdr:txBody>
    </cdr:sp>
  </cdr:relSizeAnchor>
  <cdr:relSizeAnchor xmlns:cdr="http://schemas.openxmlformats.org/drawingml/2006/chartDrawing">
    <cdr:from>
      <cdr:x>0.23</cdr:x>
      <cdr:y>0.44307</cdr:y>
    </cdr:from>
    <cdr:to>
      <cdr:x>0.35245</cdr:x>
      <cdr:y>0.67449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1717576" y="175069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3200" dirty="0" smtClean="0"/>
            <a:t>18%</a:t>
          </a:r>
          <a:endParaRPr lang="pl-PL" sz="3200" dirty="0"/>
        </a:p>
      </cdr:txBody>
    </cdr:sp>
  </cdr:relSizeAnchor>
  <cdr:relSizeAnchor xmlns:cdr="http://schemas.openxmlformats.org/drawingml/2006/chartDrawing">
    <cdr:from>
      <cdr:x>0.46143</cdr:x>
      <cdr:y>0.51596</cdr:y>
    </cdr:from>
    <cdr:to>
      <cdr:x>0.58388</cdr:x>
      <cdr:y>0.74738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3445768" y="203872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3200" dirty="0" smtClean="0"/>
            <a:t>76%</a:t>
          </a:r>
          <a:endParaRPr lang="pl-PL" sz="32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0.27822</cdr:x>
      <cdr:y>0.22438</cdr:y>
    </cdr:from>
    <cdr:to>
      <cdr:x>0.40067</cdr:x>
      <cdr:y>0.4558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077616" y="88659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2800" dirty="0" smtClean="0"/>
            <a:t>2%</a:t>
          </a:r>
          <a:endParaRPr lang="pl-PL" sz="2800" dirty="0"/>
        </a:p>
      </cdr:txBody>
    </cdr:sp>
  </cdr:relSizeAnchor>
  <cdr:relSizeAnchor xmlns:cdr="http://schemas.openxmlformats.org/drawingml/2006/chartDrawing">
    <cdr:from>
      <cdr:x>0.19143</cdr:x>
      <cdr:y>0.42484</cdr:y>
    </cdr:from>
    <cdr:to>
      <cdr:x>0.31388</cdr:x>
      <cdr:y>0.65626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1429544" y="167868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2800" dirty="0" smtClean="0"/>
            <a:t>18%</a:t>
          </a:r>
          <a:endParaRPr lang="pl-PL" sz="2800" dirty="0"/>
        </a:p>
      </cdr:txBody>
    </cdr:sp>
  </cdr:relSizeAnchor>
  <cdr:relSizeAnchor xmlns:cdr="http://schemas.openxmlformats.org/drawingml/2006/chartDrawing">
    <cdr:from>
      <cdr:x>0.41322</cdr:x>
      <cdr:y>0.49774</cdr:y>
    </cdr:from>
    <cdr:to>
      <cdr:x>0.53566</cdr:x>
      <cdr:y>0.72916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3085728" y="19667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3200" dirty="0" smtClean="0"/>
            <a:t>80%</a:t>
          </a:r>
          <a:endParaRPr lang="pl-PL" sz="32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0.27822</cdr:x>
      <cdr:y>0.22438</cdr:y>
    </cdr:from>
    <cdr:to>
      <cdr:x>0.40067</cdr:x>
      <cdr:y>0.4558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077616" y="88659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2800" dirty="0" smtClean="0"/>
            <a:t>5%</a:t>
          </a:r>
          <a:endParaRPr lang="pl-PL" sz="2800" dirty="0"/>
        </a:p>
      </cdr:txBody>
    </cdr:sp>
  </cdr:relSizeAnchor>
  <cdr:relSizeAnchor xmlns:cdr="http://schemas.openxmlformats.org/drawingml/2006/chartDrawing">
    <cdr:from>
      <cdr:x>0.35536</cdr:x>
      <cdr:y>0.58886</cdr:y>
    </cdr:from>
    <cdr:to>
      <cdr:x>0.47781</cdr:x>
      <cdr:y>0.82028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2653680" y="232675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2800" dirty="0" smtClean="0"/>
            <a:t>95%</a:t>
          </a:r>
          <a:endParaRPr lang="pl-PL" sz="28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B76AD3EC-F222-4D4C-99F3-3E8872E83951}" type="datetimeFigureOut">
              <a:rPr lang="pl-PL" smtClean="0"/>
              <a:t>09.05.2019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D608409-7528-4F22-B7B6-19EA6D1EA4C4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D3EC-F222-4D4C-99F3-3E8872E83951}" type="datetimeFigureOut">
              <a:rPr lang="pl-PL" smtClean="0"/>
              <a:t>09.05.2019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8409-7528-4F22-B7B6-19EA6D1EA4C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D3EC-F222-4D4C-99F3-3E8872E83951}" type="datetimeFigureOut">
              <a:rPr lang="pl-PL" smtClean="0"/>
              <a:t>09.05.2019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8409-7528-4F22-B7B6-19EA6D1EA4C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D3EC-F222-4D4C-99F3-3E8872E83951}" type="datetimeFigureOut">
              <a:rPr lang="pl-PL" smtClean="0"/>
              <a:t>09.05.2019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8409-7528-4F22-B7B6-19EA6D1EA4C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D3EC-F222-4D4C-99F3-3E8872E83951}" type="datetimeFigureOut">
              <a:rPr lang="pl-PL" smtClean="0"/>
              <a:t>09.05.2019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8409-7528-4F22-B7B6-19EA6D1EA4C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D3EC-F222-4D4C-99F3-3E8872E83951}" type="datetimeFigureOut">
              <a:rPr lang="pl-PL" smtClean="0"/>
              <a:t>09.05.2019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8409-7528-4F22-B7B6-19EA6D1EA4C4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D3EC-F222-4D4C-99F3-3E8872E83951}" type="datetimeFigureOut">
              <a:rPr lang="pl-PL" smtClean="0"/>
              <a:t>09.05.2019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8409-7528-4F22-B7B6-19EA6D1EA4C4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D3EC-F222-4D4C-99F3-3E8872E83951}" type="datetimeFigureOut">
              <a:rPr lang="pl-PL" smtClean="0"/>
              <a:t>09.05.2019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8409-7528-4F22-B7B6-19EA6D1EA4C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D3EC-F222-4D4C-99F3-3E8872E83951}" type="datetimeFigureOut">
              <a:rPr lang="pl-PL" smtClean="0"/>
              <a:t>09.05.2019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8409-7528-4F22-B7B6-19EA6D1EA4C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D3EC-F222-4D4C-99F3-3E8872E83951}" type="datetimeFigureOut">
              <a:rPr lang="pl-PL" smtClean="0"/>
              <a:t>09.05.2019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8409-7528-4F22-B7B6-19EA6D1EA4C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AD3EC-F222-4D4C-99F3-3E8872E83951}" type="datetimeFigureOut">
              <a:rPr lang="pl-PL" smtClean="0"/>
              <a:t>09.05.2019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8409-7528-4F22-B7B6-19EA6D1EA4C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76AD3EC-F222-4D4C-99F3-3E8872E83951}" type="datetimeFigureOut">
              <a:rPr lang="pl-PL" smtClean="0"/>
              <a:t>09.05.2019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D608409-7528-4F22-B7B6-19EA6D1EA4C4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rot="360000">
            <a:off x="3609316" y="3790833"/>
            <a:ext cx="4224778" cy="1090614"/>
          </a:xfrm>
        </p:spPr>
        <p:txBody>
          <a:bodyPr/>
          <a:lstStyle/>
          <a:p>
            <a:r>
              <a:rPr lang="pl-PL" dirty="0" smtClean="0"/>
              <a:t>Ankieta wolontariat - opracowanie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Opracowanie: </a:t>
            </a:r>
            <a:r>
              <a:rPr lang="pl-PL" dirty="0" err="1"/>
              <a:t>D</a:t>
            </a:r>
            <a:r>
              <a:rPr lang="pl-PL" dirty="0" err="1" smtClean="0"/>
              <a:t>ropińska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143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5. Jesteś: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671922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864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202210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993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6. Czy uważasz, że wolontariat jest potrzebny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854592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188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098709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948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1. Jeśli pracujesz w grupie to: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338515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191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346894"/>
              </p:ext>
            </p:extLst>
          </p:nvPr>
        </p:nvGraphicFramePr>
        <p:xfrm>
          <a:off x="827584" y="1412776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53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2. Twoje relacje z ludźmi są: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423241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963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641173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3563888" y="4581128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85%</a:t>
            </a:r>
            <a:endParaRPr lang="pl-PL" sz="28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603175" y="3477253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15%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83583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4. Co sprawia, że chciałbyś zostać wolontariuszem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221393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660523" y="2982143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15%</a:t>
            </a:r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123727" y="3858416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30%</a:t>
            </a:r>
            <a:endParaRPr lang="pl-PL" sz="28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707904" y="4144815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55%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73392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437293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49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5. Wolontariat to: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477055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555776" y="2951366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10%</a:t>
            </a:r>
            <a:endParaRPr lang="pl-PL" sz="28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000977" y="393305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20%</a:t>
            </a:r>
            <a:endParaRPr lang="pl-PL" sz="3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687652" y="3994611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70%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98534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734478"/>
              </p:ext>
            </p:extLst>
          </p:nvPr>
        </p:nvGraphicFramePr>
        <p:xfrm>
          <a:off x="838200" y="2038350"/>
          <a:ext cx="746760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2517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TM01790492[[fn=Szkicownik]]</Template>
  <TotalTime>80</TotalTime>
  <Words>140</Words>
  <Application>Microsoft Office PowerPoint</Application>
  <PresentationFormat>Pokaz na ekranie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Sketchbook</vt:lpstr>
      <vt:lpstr>Ankieta wolontariat - opracowanie</vt:lpstr>
      <vt:lpstr>1. Jeśli pracujesz w grupie to:</vt:lpstr>
      <vt:lpstr>Prezentacja programu PowerPoint</vt:lpstr>
      <vt:lpstr>2. Twoje relacje z ludźmi są:</vt:lpstr>
      <vt:lpstr>Prezentacja programu PowerPoint</vt:lpstr>
      <vt:lpstr>4. Co sprawia, że chciałbyś zostać wolontariuszem</vt:lpstr>
      <vt:lpstr>Prezentacja programu PowerPoint</vt:lpstr>
      <vt:lpstr>5. Wolontariat to:</vt:lpstr>
      <vt:lpstr>Prezentacja programu PowerPoint</vt:lpstr>
      <vt:lpstr>5. Jesteś:</vt:lpstr>
      <vt:lpstr>Prezentacja programu PowerPoint</vt:lpstr>
      <vt:lpstr>6. Czy uważasz, że wolontariat jest potrzebny</vt:lpstr>
      <vt:lpstr>Prezentacja programu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Ankieta wolontariat - opracowanie</dc:title>
  <dc:creator>Katarzyna Pawlak-Dropińska</dc:creator>
  <cp:lastModifiedBy>Katarzyna Pawlak-Dropińska</cp:lastModifiedBy>
  <cp:revision>8</cp:revision>
  <dcterms:created xsi:type="dcterms:W3CDTF">2019-05-09T20:22:38Z</dcterms:created>
  <dcterms:modified xsi:type="dcterms:W3CDTF">2019-05-09T21:42:56Z</dcterms:modified>
</cp:coreProperties>
</file>